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48" d="100"/>
          <a:sy n="48" d="100"/>
        </p:scale>
        <p:origin x="52" y="3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341FCE-F755-432D-A1E3-F3189223F047}" type="doc">
      <dgm:prSet loTypeId="urn:microsoft.com/office/officeart/2005/8/layout/process1" loCatId="process" qsTypeId="urn:microsoft.com/office/officeart/2005/8/quickstyle/simple1" qsCatId="simple" csTypeId="urn:microsoft.com/office/officeart/2005/8/colors/accent1_2" csCatId="accent1" phldr="1"/>
      <dgm:spPr/>
    </dgm:pt>
    <dgm:pt modelId="{78565071-B87F-4C83-8326-8A86D395C22E}">
      <dgm:prSet phldrT="[文字]"/>
      <dgm:spPr>
        <a:solidFill>
          <a:schemeClr val="accent2">
            <a:lumMod val="75000"/>
          </a:schemeClr>
        </a:solidFill>
      </dgm:spPr>
      <dgm:t>
        <a:bodyPr/>
        <a:lstStyle/>
        <a:p>
          <a:r>
            <a:rPr lang="zh-TW" altLang="en-US" dirty="0" smtClean="0"/>
            <a:t>讀取</a:t>
          </a:r>
          <a:r>
            <a:rPr lang="en-US" altLang="zh-TW" dirty="0" err="1" smtClean="0"/>
            <a:t>csv</a:t>
          </a:r>
          <a:r>
            <a:rPr lang="zh-TW" altLang="en-US" dirty="0" smtClean="0"/>
            <a:t>檔</a:t>
          </a:r>
          <a:endParaRPr lang="zh-TW" altLang="en-US" dirty="0"/>
        </a:p>
      </dgm:t>
    </dgm:pt>
    <dgm:pt modelId="{77120485-3C33-4074-9E81-76F5E4C899F8}" type="parTrans" cxnId="{A9179FA8-A040-46F7-BA1C-C8F5CA01DCF9}">
      <dgm:prSet/>
      <dgm:spPr/>
      <dgm:t>
        <a:bodyPr/>
        <a:lstStyle/>
        <a:p>
          <a:endParaRPr lang="zh-TW" altLang="en-US"/>
        </a:p>
      </dgm:t>
    </dgm:pt>
    <dgm:pt modelId="{CCDE87A2-90ED-49B4-9E45-D584524DDE9A}" type="sibTrans" cxnId="{A9179FA8-A040-46F7-BA1C-C8F5CA01DCF9}">
      <dgm:prSet/>
      <dgm:spPr/>
      <dgm:t>
        <a:bodyPr/>
        <a:lstStyle/>
        <a:p>
          <a:endParaRPr lang="zh-TW" altLang="en-US"/>
        </a:p>
      </dgm:t>
    </dgm:pt>
    <dgm:pt modelId="{7EDB198B-F24A-4FF0-A576-00AA2C9A8F52}">
      <dgm:prSet phldrT="[文字]"/>
      <dgm:spPr>
        <a:solidFill>
          <a:schemeClr val="accent2">
            <a:lumMod val="75000"/>
          </a:schemeClr>
        </a:solidFill>
      </dgm:spPr>
      <dgm:t>
        <a:bodyPr/>
        <a:lstStyle/>
        <a:p>
          <a:r>
            <a:rPr lang="zh-TW" altLang="en-US" dirty="0" smtClean="0"/>
            <a:t>資料輸出</a:t>
          </a:r>
          <a:endParaRPr lang="zh-TW" altLang="en-US" dirty="0"/>
        </a:p>
      </dgm:t>
    </dgm:pt>
    <dgm:pt modelId="{3AEECE12-2278-4E18-B779-251F49C723B2}" type="parTrans" cxnId="{A8744F7F-6D25-489C-B2EF-53DE18F72716}">
      <dgm:prSet/>
      <dgm:spPr/>
      <dgm:t>
        <a:bodyPr/>
        <a:lstStyle/>
        <a:p>
          <a:endParaRPr lang="zh-TW" altLang="en-US"/>
        </a:p>
      </dgm:t>
    </dgm:pt>
    <dgm:pt modelId="{49B00233-8207-4590-A46F-46919F8F972C}" type="sibTrans" cxnId="{A8744F7F-6D25-489C-B2EF-53DE18F72716}">
      <dgm:prSet/>
      <dgm:spPr/>
      <dgm:t>
        <a:bodyPr/>
        <a:lstStyle/>
        <a:p>
          <a:endParaRPr lang="zh-TW" altLang="en-US"/>
        </a:p>
      </dgm:t>
    </dgm:pt>
    <dgm:pt modelId="{6F71F42D-6FE8-4482-94EE-199DB5237D7A}">
      <dgm:prSet phldrT="[文字]"/>
      <dgm:spPr>
        <a:solidFill>
          <a:schemeClr val="accent2">
            <a:lumMod val="75000"/>
          </a:schemeClr>
        </a:solidFill>
      </dgm:spPr>
      <dgm:t>
        <a:bodyPr/>
        <a:lstStyle/>
        <a:p>
          <a:r>
            <a:rPr lang="zh-TW" altLang="en-US" dirty="0" smtClean="0"/>
            <a:t>檢查是否有空值</a:t>
          </a:r>
          <a:endParaRPr lang="zh-TW" altLang="en-US" dirty="0"/>
        </a:p>
      </dgm:t>
    </dgm:pt>
    <dgm:pt modelId="{8B4654E2-EA6F-4075-B2FC-6828B3552485}" type="parTrans" cxnId="{E69CF1B8-943A-493C-B8B3-A24A15F342F5}">
      <dgm:prSet/>
      <dgm:spPr/>
      <dgm:t>
        <a:bodyPr/>
        <a:lstStyle/>
        <a:p>
          <a:endParaRPr lang="zh-TW" altLang="en-US"/>
        </a:p>
      </dgm:t>
    </dgm:pt>
    <dgm:pt modelId="{0DB7A523-1CAD-46E3-9E26-6D65E9EF2E99}" type="sibTrans" cxnId="{E69CF1B8-943A-493C-B8B3-A24A15F342F5}">
      <dgm:prSet/>
      <dgm:spPr/>
      <dgm:t>
        <a:bodyPr/>
        <a:lstStyle/>
        <a:p>
          <a:endParaRPr lang="zh-TW" altLang="en-US"/>
        </a:p>
      </dgm:t>
    </dgm:pt>
    <dgm:pt modelId="{0247CC2B-80C5-40B8-94E0-4EA47EE3BE1B}">
      <dgm:prSet/>
      <dgm:spPr>
        <a:solidFill>
          <a:schemeClr val="accent2">
            <a:lumMod val="75000"/>
          </a:schemeClr>
        </a:solidFill>
      </dgm:spPr>
      <dgm:t>
        <a:bodyPr/>
        <a:lstStyle/>
        <a:p>
          <a:r>
            <a:rPr lang="zh-TW" altLang="en-US" dirty="0" smtClean="0"/>
            <a:t>補足空值</a:t>
          </a:r>
          <a:endParaRPr lang="zh-TW" altLang="en-US" dirty="0"/>
        </a:p>
      </dgm:t>
    </dgm:pt>
    <dgm:pt modelId="{4F50E09D-FA66-4C92-A59E-1CD45B1A3070}" type="parTrans" cxnId="{68FA5768-16C5-4665-B285-2097730ADAE9}">
      <dgm:prSet/>
      <dgm:spPr/>
      <dgm:t>
        <a:bodyPr/>
        <a:lstStyle/>
        <a:p>
          <a:endParaRPr lang="zh-TW" altLang="en-US"/>
        </a:p>
      </dgm:t>
    </dgm:pt>
    <dgm:pt modelId="{CF30EA80-D363-42B7-8468-8398EC3AD243}" type="sibTrans" cxnId="{68FA5768-16C5-4665-B285-2097730ADAE9}">
      <dgm:prSet/>
      <dgm:spPr/>
      <dgm:t>
        <a:bodyPr/>
        <a:lstStyle/>
        <a:p>
          <a:endParaRPr lang="zh-TW" altLang="en-US"/>
        </a:p>
      </dgm:t>
    </dgm:pt>
    <dgm:pt modelId="{235BF54C-1EDD-46AE-AEB5-481DE035BB0F}" type="pres">
      <dgm:prSet presAssocID="{A8341FCE-F755-432D-A1E3-F3189223F047}" presName="Name0" presStyleCnt="0">
        <dgm:presLayoutVars>
          <dgm:dir/>
          <dgm:resizeHandles val="exact"/>
        </dgm:presLayoutVars>
      </dgm:prSet>
      <dgm:spPr/>
    </dgm:pt>
    <dgm:pt modelId="{89A63AA1-E494-4C2E-9128-53375FB889FF}" type="pres">
      <dgm:prSet presAssocID="{78565071-B87F-4C83-8326-8A86D395C22E}" presName="node" presStyleLbl="node1" presStyleIdx="0" presStyleCnt="4">
        <dgm:presLayoutVars>
          <dgm:bulletEnabled val="1"/>
        </dgm:presLayoutVars>
      </dgm:prSet>
      <dgm:spPr/>
      <dgm:t>
        <a:bodyPr/>
        <a:lstStyle/>
        <a:p>
          <a:endParaRPr lang="zh-TW" altLang="en-US"/>
        </a:p>
      </dgm:t>
    </dgm:pt>
    <dgm:pt modelId="{1E325CAF-CE2E-4D50-83F3-3A79820C6E4D}" type="pres">
      <dgm:prSet presAssocID="{CCDE87A2-90ED-49B4-9E45-D584524DDE9A}" presName="sibTrans" presStyleLbl="sibTrans2D1" presStyleIdx="0" presStyleCnt="3"/>
      <dgm:spPr/>
      <dgm:t>
        <a:bodyPr/>
        <a:lstStyle/>
        <a:p>
          <a:endParaRPr lang="zh-TW" altLang="en-US"/>
        </a:p>
      </dgm:t>
    </dgm:pt>
    <dgm:pt modelId="{3F343A28-740F-4D29-AC98-3D8F14495DA0}" type="pres">
      <dgm:prSet presAssocID="{CCDE87A2-90ED-49B4-9E45-D584524DDE9A}" presName="connectorText" presStyleLbl="sibTrans2D1" presStyleIdx="0" presStyleCnt="3"/>
      <dgm:spPr/>
      <dgm:t>
        <a:bodyPr/>
        <a:lstStyle/>
        <a:p>
          <a:endParaRPr lang="zh-TW" altLang="en-US"/>
        </a:p>
      </dgm:t>
    </dgm:pt>
    <dgm:pt modelId="{477CCB8D-E3FB-4662-94B3-6B5D90DC7D11}" type="pres">
      <dgm:prSet presAssocID="{7EDB198B-F24A-4FF0-A576-00AA2C9A8F52}" presName="node" presStyleLbl="node1" presStyleIdx="1" presStyleCnt="4">
        <dgm:presLayoutVars>
          <dgm:bulletEnabled val="1"/>
        </dgm:presLayoutVars>
      </dgm:prSet>
      <dgm:spPr/>
      <dgm:t>
        <a:bodyPr/>
        <a:lstStyle/>
        <a:p>
          <a:endParaRPr lang="zh-TW" altLang="en-US"/>
        </a:p>
      </dgm:t>
    </dgm:pt>
    <dgm:pt modelId="{56474A57-043D-4D8B-82DB-B7C25F9A25B4}" type="pres">
      <dgm:prSet presAssocID="{49B00233-8207-4590-A46F-46919F8F972C}" presName="sibTrans" presStyleLbl="sibTrans2D1" presStyleIdx="1" presStyleCnt="3"/>
      <dgm:spPr/>
      <dgm:t>
        <a:bodyPr/>
        <a:lstStyle/>
        <a:p>
          <a:endParaRPr lang="zh-TW" altLang="en-US"/>
        </a:p>
      </dgm:t>
    </dgm:pt>
    <dgm:pt modelId="{6649E466-D6FC-4BFC-B6F7-B70C0AFF80A7}" type="pres">
      <dgm:prSet presAssocID="{49B00233-8207-4590-A46F-46919F8F972C}" presName="connectorText" presStyleLbl="sibTrans2D1" presStyleIdx="1" presStyleCnt="3"/>
      <dgm:spPr/>
      <dgm:t>
        <a:bodyPr/>
        <a:lstStyle/>
        <a:p>
          <a:endParaRPr lang="zh-TW" altLang="en-US"/>
        </a:p>
      </dgm:t>
    </dgm:pt>
    <dgm:pt modelId="{E56B2131-C816-4875-81B5-BE846A0F2BE8}" type="pres">
      <dgm:prSet presAssocID="{6F71F42D-6FE8-4482-94EE-199DB5237D7A}" presName="node" presStyleLbl="node1" presStyleIdx="2" presStyleCnt="4">
        <dgm:presLayoutVars>
          <dgm:bulletEnabled val="1"/>
        </dgm:presLayoutVars>
      </dgm:prSet>
      <dgm:spPr/>
      <dgm:t>
        <a:bodyPr/>
        <a:lstStyle/>
        <a:p>
          <a:endParaRPr lang="zh-TW" altLang="en-US"/>
        </a:p>
      </dgm:t>
    </dgm:pt>
    <dgm:pt modelId="{982D8BCD-84B9-46DC-97ED-0DE28AC134D2}" type="pres">
      <dgm:prSet presAssocID="{0DB7A523-1CAD-46E3-9E26-6D65E9EF2E99}" presName="sibTrans" presStyleLbl="sibTrans2D1" presStyleIdx="2" presStyleCnt="3"/>
      <dgm:spPr/>
      <dgm:t>
        <a:bodyPr/>
        <a:lstStyle/>
        <a:p>
          <a:endParaRPr lang="zh-TW" altLang="en-US"/>
        </a:p>
      </dgm:t>
    </dgm:pt>
    <dgm:pt modelId="{B53B80A2-2053-48CA-9A3B-1F86F777AEF0}" type="pres">
      <dgm:prSet presAssocID="{0DB7A523-1CAD-46E3-9E26-6D65E9EF2E99}" presName="connectorText" presStyleLbl="sibTrans2D1" presStyleIdx="2" presStyleCnt="3"/>
      <dgm:spPr/>
      <dgm:t>
        <a:bodyPr/>
        <a:lstStyle/>
        <a:p>
          <a:endParaRPr lang="zh-TW" altLang="en-US"/>
        </a:p>
      </dgm:t>
    </dgm:pt>
    <dgm:pt modelId="{46CCCF6A-6824-42A3-B3D8-60B436773065}" type="pres">
      <dgm:prSet presAssocID="{0247CC2B-80C5-40B8-94E0-4EA47EE3BE1B}" presName="node" presStyleLbl="node1" presStyleIdx="3" presStyleCnt="4" custLinFactNeighborY="831">
        <dgm:presLayoutVars>
          <dgm:bulletEnabled val="1"/>
        </dgm:presLayoutVars>
      </dgm:prSet>
      <dgm:spPr/>
      <dgm:t>
        <a:bodyPr/>
        <a:lstStyle/>
        <a:p>
          <a:endParaRPr lang="zh-TW" altLang="en-US"/>
        </a:p>
      </dgm:t>
    </dgm:pt>
  </dgm:ptLst>
  <dgm:cxnLst>
    <dgm:cxn modelId="{95F752A0-D61C-4090-B7B8-9C9F32057E69}" type="presOf" srcId="{49B00233-8207-4590-A46F-46919F8F972C}" destId="{56474A57-043D-4D8B-82DB-B7C25F9A25B4}" srcOrd="0" destOrd="0" presId="urn:microsoft.com/office/officeart/2005/8/layout/process1"/>
    <dgm:cxn modelId="{A9179FA8-A040-46F7-BA1C-C8F5CA01DCF9}" srcId="{A8341FCE-F755-432D-A1E3-F3189223F047}" destId="{78565071-B87F-4C83-8326-8A86D395C22E}" srcOrd="0" destOrd="0" parTransId="{77120485-3C33-4074-9E81-76F5E4C899F8}" sibTransId="{CCDE87A2-90ED-49B4-9E45-D584524DDE9A}"/>
    <dgm:cxn modelId="{34989925-C512-4EFA-BC96-EFEB14608001}" type="presOf" srcId="{6F71F42D-6FE8-4482-94EE-199DB5237D7A}" destId="{E56B2131-C816-4875-81B5-BE846A0F2BE8}" srcOrd="0" destOrd="0" presId="urn:microsoft.com/office/officeart/2005/8/layout/process1"/>
    <dgm:cxn modelId="{5550A185-6770-45D2-A3E1-38B360D37557}" type="presOf" srcId="{49B00233-8207-4590-A46F-46919F8F972C}" destId="{6649E466-D6FC-4BFC-B6F7-B70C0AFF80A7}" srcOrd="1" destOrd="0" presId="urn:microsoft.com/office/officeart/2005/8/layout/process1"/>
    <dgm:cxn modelId="{C2DB8E6F-109F-4A01-86A9-330CB6D17202}" type="presOf" srcId="{A8341FCE-F755-432D-A1E3-F3189223F047}" destId="{235BF54C-1EDD-46AE-AEB5-481DE035BB0F}" srcOrd="0" destOrd="0" presId="urn:microsoft.com/office/officeart/2005/8/layout/process1"/>
    <dgm:cxn modelId="{68FA5768-16C5-4665-B285-2097730ADAE9}" srcId="{A8341FCE-F755-432D-A1E3-F3189223F047}" destId="{0247CC2B-80C5-40B8-94E0-4EA47EE3BE1B}" srcOrd="3" destOrd="0" parTransId="{4F50E09D-FA66-4C92-A59E-1CD45B1A3070}" sibTransId="{CF30EA80-D363-42B7-8468-8398EC3AD243}"/>
    <dgm:cxn modelId="{606E1E8F-D435-4CC9-B71D-5284B4FEBF84}" type="presOf" srcId="{0DB7A523-1CAD-46E3-9E26-6D65E9EF2E99}" destId="{982D8BCD-84B9-46DC-97ED-0DE28AC134D2}" srcOrd="0" destOrd="0" presId="urn:microsoft.com/office/officeart/2005/8/layout/process1"/>
    <dgm:cxn modelId="{FA9107F5-115F-497D-863C-731865092E10}" type="presOf" srcId="{78565071-B87F-4C83-8326-8A86D395C22E}" destId="{89A63AA1-E494-4C2E-9128-53375FB889FF}" srcOrd="0" destOrd="0" presId="urn:microsoft.com/office/officeart/2005/8/layout/process1"/>
    <dgm:cxn modelId="{5319143D-7946-439B-8A5B-C5EACAC889B0}" type="presOf" srcId="{CCDE87A2-90ED-49B4-9E45-D584524DDE9A}" destId="{1E325CAF-CE2E-4D50-83F3-3A79820C6E4D}" srcOrd="0" destOrd="0" presId="urn:microsoft.com/office/officeart/2005/8/layout/process1"/>
    <dgm:cxn modelId="{C9715FC9-8ACA-4026-A7A4-9EC097581779}" type="presOf" srcId="{0247CC2B-80C5-40B8-94E0-4EA47EE3BE1B}" destId="{46CCCF6A-6824-42A3-B3D8-60B436773065}" srcOrd="0" destOrd="0" presId="urn:microsoft.com/office/officeart/2005/8/layout/process1"/>
    <dgm:cxn modelId="{B8F16402-0F21-4178-B923-5799221C7A6C}" type="presOf" srcId="{CCDE87A2-90ED-49B4-9E45-D584524DDE9A}" destId="{3F343A28-740F-4D29-AC98-3D8F14495DA0}" srcOrd="1" destOrd="0" presId="urn:microsoft.com/office/officeart/2005/8/layout/process1"/>
    <dgm:cxn modelId="{D869CEF1-B6A3-4B87-A985-AB191E0B57A4}" type="presOf" srcId="{0DB7A523-1CAD-46E3-9E26-6D65E9EF2E99}" destId="{B53B80A2-2053-48CA-9A3B-1F86F777AEF0}" srcOrd="1" destOrd="0" presId="urn:microsoft.com/office/officeart/2005/8/layout/process1"/>
    <dgm:cxn modelId="{FB7FDAF2-4DF0-4AD0-996F-0AD529F5AA88}" type="presOf" srcId="{7EDB198B-F24A-4FF0-A576-00AA2C9A8F52}" destId="{477CCB8D-E3FB-4662-94B3-6B5D90DC7D11}" srcOrd="0" destOrd="0" presId="urn:microsoft.com/office/officeart/2005/8/layout/process1"/>
    <dgm:cxn modelId="{E69CF1B8-943A-493C-B8B3-A24A15F342F5}" srcId="{A8341FCE-F755-432D-A1E3-F3189223F047}" destId="{6F71F42D-6FE8-4482-94EE-199DB5237D7A}" srcOrd="2" destOrd="0" parTransId="{8B4654E2-EA6F-4075-B2FC-6828B3552485}" sibTransId="{0DB7A523-1CAD-46E3-9E26-6D65E9EF2E99}"/>
    <dgm:cxn modelId="{A8744F7F-6D25-489C-B2EF-53DE18F72716}" srcId="{A8341FCE-F755-432D-A1E3-F3189223F047}" destId="{7EDB198B-F24A-4FF0-A576-00AA2C9A8F52}" srcOrd="1" destOrd="0" parTransId="{3AEECE12-2278-4E18-B779-251F49C723B2}" sibTransId="{49B00233-8207-4590-A46F-46919F8F972C}"/>
    <dgm:cxn modelId="{850055F5-266E-4487-B022-291D128E3204}" type="presParOf" srcId="{235BF54C-1EDD-46AE-AEB5-481DE035BB0F}" destId="{89A63AA1-E494-4C2E-9128-53375FB889FF}" srcOrd="0" destOrd="0" presId="urn:microsoft.com/office/officeart/2005/8/layout/process1"/>
    <dgm:cxn modelId="{315488CE-839D-4135-8911-9AD3F64DD7B7}" type="presParOf" srcId="{235BF54C-1EDD-46AE-AEB5-481DE035BB0F}" destId="{1E325CAF-CE2E-4D50-83F3-3A79820C6E4D}" srcOrd="1" destOrd="0" presId="urn:microsoft.com/office/officeart/2005/8/layout/process1"/>
    <dgm:cxn modelId="{C143B091-4669-42CB-82F8-60FF805AE572}" type="presParOf" srcId="{1E325CAF-CE2E-4D50-83F3-3A79820C6E4D}" destId="{3F343A28-740F-4D29-AC98-3D8F14495DA0}" srcOrd="0" destOrd="0" presId="urn:microsoft.com/office/officeart/2005/8/layout/process1"/>
    <dgm:cxn modelId="{8DBF6CFF-45D5-4AC2-A16E-ACEF93F10955}" type="presParOf" srcId="{235BF54C-1EDD-46AE-AEB5-481DE035BB0F}" destId="{477CCB8D-E3FB-4662-94B3-6B5D90DC7D11}" srcOrd="2" destOrd="0" presId="urn:microsoft.com/office/officeart/2005/8/layout/process1"/>
    <dgm:cxn modelId="{12493634-069F-4AF1-9238-80F2CE69D43F}" type="presParOf" srcId="{235BF54C-1EDD-46AE-AEB5-481DE035BB0F}" destId="{56474A57-043D-4D8B-82DB-B7C25F9A25B4}" srcOrd="3" destOrd="0" presId="urn:microsoft.com/office/officeart/2005/8/layout/process1"/>
    <dgm:cxn modelId="{BFD9B510-C848-4DC3-9941-8EDD5CE7FD24}" type="presParOf" srcId="{56474A57-043D-4D8B-82DB-B7C25F9A25B4}" destId="{6649E466-D6FC-4BFC-B6F7-B70C0AFF80A7}" srcOrd="0" destOrd="0" presId="urn:microsoft.com/office/officeart/2005/8/layout/process1"/>
    <dgm:cxn modelId="{F6403017-F066-462D-AFDB-036502E513E7}" type="presParOf" srcId="{235BF54C-1EDD-46AE-AEB5-481DE035BB0F}" destId="{E56B2131-C816-4875-81B5-BE846A0F2BE8}" srcOrd="4" destOrd="0" presId="urn:microsoft.com/office/officeart/2005/8/layout/process1"/>
    <dgm:cxn modelId="{CDEB78D6-FD16-438F-9049-A65B9432AE2A}" type="presParOf" srcId="{235BF54C-1EDD-46AE-AEB5-481DE035BB0F}" destId="{982D8BCD-84B9-46DC-97ED-0DE28AC134D2}" srcOrd="5" destOrd="0" presId="urn:microsoft.com/office/officeart/2005/8/layout/process1"/>
    <dgm:cxn modelId="{0A53BE39-6272-41BE-AD27-36AC9A747BEE}" type="presParOf" srcId="{982D8BCD-84B9-46DC-97ED-0DE28AC134D2}" destId="{B53B80A2-2053-48CA-9A3B-1F86F777AEF0}" srcOrd="0" destOrd="0" presId="urn:microsoft.com/office/officeart/2005/8/layout/process1"/>
    <dgm:cxn modelId="{E8AB95D8-28B1-43E4-80F8-379F5E689AFE}" type="presParOf" srcId="{235BF54C-1EDD-46AE-AEB5-481DE035BB0F}" destId="{46CCCF6A-6824-42A3-B3D8-60B436773065}"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8341FCE-F755-432D-A1E3-F3189223F047}" type="doc">
      <dgm:prSet loTypeId="urn:microsoft.com/office/officeart/2005/8/layout/process1" loCatId="process" qsTypeId="urn:microsoft.com/office/officeart/2005/8/quickstyle/simple1" qsCatId="simple" csTypeId="urn:microsoft.com/office/officeart/2005/8/colors/accent1_2" csCatId="accent1" phldr="1"/>
      <dgm:spPr/>
    </dgm:pt>
    <dgm:pt modelId="{78565071-B87F-4C83-8326-8A86D395C22E}">
      <dgm:prSet phldrT="[文字]"/>
      <dgm:spPr>
        <a:solidFill>
          <a:schemeClr val="accent2">
            <a:lumMod val="75000"/>
          </a:schemeClr>
        </a:solidFill>
      </dgm:spPr>
      <dgm:t>
        <a:bodyPr/>
        <a:lstStyle/>
        <a:p>
          <a:r>
            <a:rPr lang="zh-TW" altLang="en-US" dirty="0" smtClean="0"/>
            <a:t>新增欄位</a:t>
          </a:r>
          <a:endParaRPr lang="zh-TW" altLang="en-US" dirty="0"/>
        </a:p>
      </dgm:t>
    </dgm:pt>
    <dgm:pt modelId="{77120485-3C33-4074-9E81-76F5E4C899F8}" type="parTrans" cxnId="{A9179FA8-A040-46F7-BA1C-C8F5CA01DCF9}">
      <dgm:prSet/>
      <dgm:spPr/>
      <dgm:t>
        <a:bodyPr/>
        <a:lstStyle/>
        <a:p>
          <a:endParaRPr lang="zh-TW" altLang="en-US"/>
        </a:p>
      </dgm:t>
    </dgm:pt>
    <dgm:pt modelId="{CCDE87A2-90ED-49B4-9E45-D584524DDE9A}" type="sibTrans" cxnId="{A9179FA8-A040-46F7-BA1C-C8F5CA01DCF9}">
      <dgm:prSet/>
      <dgm:spPr/>
      <dgm:t>
        <a:bodyPr/>
        <a:lstStyle/>
        <a:p>
          <a:endParaRPr lang="zh-TW" altLang="en-US"/>
        </a:p>
      </dgm:t>
    </dgm:pt>
    <dgm:pt modelId="{7EDB198B-F24A-4FF0-A576-00AA2C9A8F52}">
      <dgm:prSet phldrT="[文字]"/>
      <dgm:spPr>
        <a:solidFill>
          <a:schemeClr val="accent2">
            <a:lumMod val="75000"/>
          </a:schemeClr>
        </a:solidFill>
      </dgm:spPr>
      <dgm:t>
        <a:bodyPr/>
        <a:lstStyle/>
        <a:p>
          <a:r>
            <a:rPr lang="zh-TW" altLang="en-US" dirty="0" smtClean="0"/>
            <a:t>刪除重複性資料</a:t>
          </a:r>
          <a:endParaRPr lang="zh-TW" altLang="en-US" dirty="0"/>
        </a:p>
      </dgm:t>
    </dgm:pt>
    <dgm:pt modelId="{3AEECE12-2278-4E18-B779-251F49C723B2}" type="parTrans" cxnId="{A8744F7F-6D25-489C-B2EF-53DE18F72716}">
      <dgm:prSet/>
      <dgm:spPr/>
      <dgm:t>
        <a:bodyPr/>
        <a:lstStyle/>
        <a:p>
          <a:endParaRPr lang="zh-TW" altLang="en-US"/>
        </a:p>
      </dgm:t>
    </dgm:pt>
    <dgm:pt modelId="{49B00233-8207-4590-A46F-46919F8F972C}" type="sibTrans" cxnId="{A8744F7F-6D25-489C-B2EF-53DE18F72716}">
      <dgm:prSet/>
      <dgm:spPr/>
      <dgm:t>
        <a:bodyPr/>
        <a:lstStyle/>
        <a:p>
          <a:endParaRPr lang="zh-TW" altLang="en-US"/>
        </a:p>
      </dgm:t>
    </dgm:pt>
    <dgm:pt modelId="{6F71F42D-6FE8-4482-94EE-199DB5237D7A}">
      <dgm:prSet phldrT="[文字]"/>
      <dgm:spPr>
        <a:solidFill>
          <a:schemeClr val="accent2">
            <a:lumMod val="75000"/>
          </a:schemeClr>
        </a:solidFill>
      </dgm:spPr>
      <dgm:t>
        <a:bodyPr/>
        <a:lstStyle/>
        <a:p>
          <a:r>
            <a:rPr lang="zh-TW" altLang="en-US" dirty="0" smtClean="0"/>
            <a:t>資料對應</a:t>
          </a:r>
          <a:endParaRPr lang="zh-TW" altLang="en-US" dirty="0"/>
        </a:p>
      </dgm:t>
    </dgm:pt>
    <dgm:pt modelId="{8B4654E2-EA6F-4075-B2FC-6828B3552485}" type="parTrans" cxnId="{E69CF1B8-943A-493C-B8B3-A24A15F342F5}">
      <dgm:prSet/>
      <dgm:spPr/>
      <dgm:t>
        <a:bodyPr/>
        <a:lstStyle/>
        <a:p>
          <a:endParaRPr lang="zh-TW" altLang="en-US"/>
        </a:p>
      </dgm:t>
    </dgm:pt>
    <dgm:pt modelId="{0DB7A523-1CAD-46E3-9E26-6D65E9EF2E99}" type="sibTrans" cxnId="{E69CF1B8-943A-493C-B8B3-A24A15F342F5}">
      <dgm:prSet/>
      <dgm:spPr/>
      <dgm:t>
        <a:bodyPr/>
        <a:lstStyle/>
        <a:p>
          <a:endParaRPr lang="zh-TW" altLang="en-US" dirty="0"/>
        </a:p>
      </dgm:t>
    </dgm:pt>
    <dgm:pt modelId="{0247CC2B-80C5-40B8-94E0-4EA47EE3BE1B}">
      <dgm:prSet/>
      <dgm:spPr>
        <a:solidFill>
          <a:schemeClr val="accent2">
            <a:lumMod val="75000"/>
          </a:schemeClr>
        </a:solidFill>
      </dgm:spPr>
      <dgm:t>
        <a:bodyPr/>
        <a:lstStyle/>
        <a:p>
          <a:r>
            <a:rPr lang="zh-TW" altLang="en-US" dirty="0" smtClean="0"/>
            <a:t>拆解欄位</a:t>
          </a:r>
          <a:endParaRPr lang="zh-TW" altLang="en-US" dirty="0"/>
        </a:p>
      </dgm:t>
    </dgm:pt>
    <dgm:pt modelId="{4F50E09D-FA66-4C92-A59E-1CD45B1A3070}" type="parTrans" cxnId="{68FA5768-16C5-4665-B285-2097730ADAE9}">
      <dgm:prSet/>
      <dgm:spPr/>
      <dgm:t>
        <a:bodyPr/>
        <a:lstStyle/>
        <a:p>
          <a:endParaRPr lang="zh-TW" altLang="en-US"/>
        </a:p>
      </dgm:t>
    </dgm:pt>
    <dgm:pt modelId="{CF30EA80-D363-42B7-8468-8398EC3AD243}" type="sibTrans" cxnId="{68FA5768-16C5-4665-B285-2097730ADAE9}">
      <dgm:prSet/>
      <dgm:spPr/>
      <dgm:t>
        <a:bodyPr/>
        <a:lstStyle/>
        <a:p>
          <a:endParaRPr lang="zh-TW" altLang="en-US"/>
        </a:p>
      </dgm:t>
    </dgm:pt>
    <dgm:pt modelId="{235BF54C-1EDD-46AE-AEB5-481DE035BB0F}" type="pres">
      <dgm:prSet presAssocID="{A8341FCE-F755-432D-A1E3-F3189223F047}" presName="Name0" presStyleCnt="0">
        <dgm:presLayoutVars>
          <dgm:dir/>
          <dgm:resizeHandles val="exact"/>
        </dgm:presLayoutVars>
      </dgm:prSet>
      <dgm:spPr/>
    </dgm:pt>
    <dgm:pt modelId="{89A63AA1-E494-4C2E-9128-53375FB889FF}" type="pres">
      <dgm:prSet presAssocID="{78565071-B87F-4C83-8326-8A86D395C22E}" presName="node" presStyleLbl="node1" presStyleIdx="0" presStyleCnt="4">
        <dgm:presLayoutVars>
          <dgm:bulletEnabled val="1"/>
        </dgm:presLayoutVars>
      </dgm:prSet>
      <dgm:spPr/>
      <dgm:t>
        <a:bodyPr/>
        <a:lstStyle/>
        <a:p>
          <a:endParaRPr lang="zh-TW" altLang="en-US"/>
        </a:p>
      </dgm:t>
    </dgm:pt>
    <dgm:pt modelId="{1E325CAF-CE2E-4D50-83F3-3A79820C6E4D}" type="pres">
      <dgm:prSet presAssocID="{CCDE87A2-90ED-49B4-9E45-D584524DDE9A}" presName="sibTrans" presStyleLbl="sibTrans2D1" presStyleIdx="0" presStyleCnt="3" custAng="10800000"/>
      <dgm:spPr/>
      <dgm:t>
        <a:bodyPr/>
        <a:lstStyle/>
        <a:p>
          <a:endParaRPr lang="zh-TW" altLang="en-US"/>
        </a:p>
      </dgm:t>
    </dgm:pt>
    <dgm:pt modelId="{3F343A28-740F-4D29-AC98-3D8F14495DA0}" type="pres">
      <dgm:prSet presAssocID="{CCDE87A2-90ED-49B4-9E45-D584524DDE9A}" presName="connectorText" presStyleLbl="sibTrans2D1" presStyleIdx="0" presStyleCnt="3"/>
      <dgm:spPr/>
      <dgm:t>
        <a:bodyPr/>
        <a:lstStyle/>
        <a:p>
          <a:endParaRPr lang="zh-TW" altLang="en-US"/>
        </a:p>
      </dgm:t>
    </dgm:pt>
    <dgm:pt modelId="{477CCB8D-E3FB-4662-94B3-6B5D90DC7D11}" type="pres">
      <dgm:prSet presAssocID="{7EDB198B-F24A-4FF0-A576-00AA2C9A8F52}" presName="node" presStyleLbl="node1" presStyleIdx="1" presStyleCnt="4">
        <dgm:presLayoutVars>
          <dgm:bulletEnabled val="1"/>
        </dgm:presLayoutVars>
      </dgm:prSet>
      <dgm:spPr/>
      <dgm:t>
        <a:bodyPr/>
        <a:lstStyle/>
        <a:p>
          <a:endParaRPr lang="zh-TW" altLang="en-US"/>
        </a:p>
      </dgm:t>
    </dgm:pt>
    <dgm:pt modelId="{56474A57-043D-4D8B-82DB-B7C25F9A25B4}" type="pres">
      <dgm:prSet presAssocID="{49B00233-8207-4590-A46F-46919F8F972C}" presName="sibTrans" presStyleLbl="sibTrans2D1" presStyleIdx="1" presStyleCnt="3" custAng="10800000"/>
      <dgm:spPr/>
      <dgm:t>
        <a:bodyPr/>
        <a:lstStyle/>
        <a:p>
          <a:endParaRPr lang="zh-TW" altLang="en-US"/>
        </a:p>
      </dgm:t>
    </dgm:pt>
    <dgm:pt modelId="{6649E466-D6FC-4BFC-B6F7-B70C0AFF80A7}" type="pres">
      <dgm:prSet presAssocID="{49B00233-8207-4590-A46F-46919F8F972C}" presName="connectorText" presStyleLbl="sibTrans2D1" presStyleIdx="1" presStyleCnt="3"/>
      <dgm:spPr/>
      <dgm:t>
        <a:bodyPr/>
        <a:lstStyle/>
        <a:p>
          <a:endParaRPr lang="zh-TW" altLang="en-US"/>
        </a:p>
      </dgm:t>
    </dgm:pt>
    <dgm:pt modelId="{E56B2131-C816-4875-81B5-BE846A0F2BE8}" type="pres">
      <dgm:prSet presAssocID="{6F71F42D-6FE8-4482-94EE-199DB5237D7A}" presName="node" presStyleLbl="node1" presStyleIdx="2" presStyleCnt="4">
        <dgm:presLayoutVars>
          <dgm:bulletEnabled val="1"/>
        </dgm:presLayoutVars>
      </dgm:prSet>
      <dgm:spPr/>
      <dgm:t>
        <a:bodyPr/>
        <a:lstStyle/>
        <a:p>
          <a:endParaRPr lang="zh-TW" altLang="en-US"/>
        </a:p>
      </dgm:t>
    </dgm:pt>
    <dgm:pt modelId="{982D8BCD-84B9-46DC-97ED-0DE28AC134D2}" type="pres">
      <dgm:prSet presAssocID="{0DB7A523-1CAD-46E3-9E26-6D65E9EF2E99}" presName="sibTrans" presStyleLbl="sibTrans2D1" presStyleIdx="2" presStyleCnt="3" custAng="10800000"/>
      <dgm:spPr/>
      <dgm:t>
        <a:bodyPr/>
        <a:lstStyle/>
        <a:p>
          <a:endParaRPr lang="zh-TW" altLang="en-US"/>
        </a:p>
      </dgm:t>
    </dgm:pt>
    <dgm:pt modelId="{B53B80A2-2053-48CA-9A3B-1F86F777AEF0}" type="pres">
      <dgm:prSet presAssocID="{0DB7A523-1CAD-46E3-9E26-6D65E9EF2E99}" presName="connectorText" presStyleLbl="sibTrans2D1" presStyleIdx="2" presStyleCnt="3"/>
      <dgm:spPr/>
      <dgm:t>
        <a:bodyPr/>
        <a:lstStyle/>
        <a:p>
          <a:endParaRPr lang="zh-TW" altLang="en-US"/>
        </a:p>
      </dgm:t>
    </dgm:pt>
    <dgm:pt modelId="{46CCCF6A-6824-42A3-B3D8-60B436773065}" type="pres">
      <dgm:prSet presAssocID="{0247CC2B-80C5-40B8-94E0-4EA47EE3BE1B}" presName="node" presStyleLbl="node1" presStyleIdx="3" presStyleCnt="4">
        <dgm:presLayoutVars>
          <dgm:bulletEnabled val="1"/>
        </dgm:presLayoutVars>
      </dgm:prSet>
      <dgm:spPr/>
      <dgm:t>
        <a:bodyPr/>
        <a:lstStyle/>
        <a:p>
          <a:endParaRPr lang="zh-TW" altLang="en-US"/>
        </a:p>
      </dgm:t>
    </dgm:pt>
  </dgm:ptLst>
  <dgm:cxnLst>
    <dgm:cxn modelId="{34E2C4A6-6CAD-451E-A53E-02BC789950C4}" type="presOf" srcId="{78565071-B87F-4C83-8326-8A86D395C22E}" destId="{89A63AA1-E494-4C2E-9128-53375FB889FF}" srcOrd="0" destOrd="0" presId="urn:microsoft.com/office/officeart/2005/8/layout/process1"/>
    <dgm:cxn modelId="{80F461F8-5F46-489E-8D93-34FD9D6900A8}" type="presOf" srcId="{6F71F42D-6FE8-4482-94EE-199DB5237D7A}" destId="{E56B2131-C816-4875-81B5-BE846A0F2BE8}" srcOrd="0" destOrd="0" presId="urn:microsoft.com/office/officeart/2005/8/layout/process1"/>
    <dgm:cxn modelId="{2575647B-AA23-49EC-9BD1-334959A6DC39}" type="presOf" srcId="{A8341FCE-F755-432D-A1E3-F3189223F047}" destId="{235BF54C-1EDD-46AE-AEB5-481DE035BB0F}" srcOrd="0" destOrd="0" presId="urn:microsoft.com/office/officeart/2005/8/layout/process1"/>
    <dgm:cxn modelId="{A9179FA8-A040-46F7-BA1C-C8F5CA01DCF9}" srcId="{A8341FCE-F755-432D-A1E3-F3189223F047}" destId="{78565071-B87F-4C83-8326-8A86D395C22E}" srcOrd="0" destOrd="0" parTransId="{77120485-3C33-4074-9E81-76F5E4C899F8}" sibTransId="{CCDE87A2-90ED-49B4-9E45-D584524DDE9A}"/>
    <dgm:cxn modelId="{6900E945-2E0C-481F-AC11-B0366C3898CB}" type="presOf" srcId="{CCDE87A2-90ED-49B4-9E45-D584524DDE9A}" destId="{1E325CAF-CE2E-4D50-83F3-3A79820C6E4D}" srcOrd="0" destOrd="0" presId="urn:microsoft.com/office/officeart/2005/8/layout/process1"/>
    <dgm:cxn modelId="{68FA5768-16C5-4665-B285-2097730ADAE9}" srcId="{A8341FCE-F755-432D-A1E3-F3189223F047}" destId="{0247CC2B-80C5-40B8-94E0-4EA47EE3BE1B}" srcOrd="3" destOrd="0" parTransId="{4F50E09D-FA66-4C92-A59E-1CD45B1A3070}" sibTransId="{CF30EA80-D363-42B7-8468-8398EC3AD243}"/>
    <dgm:cxn modelId="{369200FA-F6B2-4B98-8C1B-C43233D57269}" type="presOf" srcId="{49B00233-8207-4590-A46F-46919F8F972C}" destId="{6649E466-D6FC-4BFC-B6F7-B70C0AFF80A7}" srcOrd="1" destOrd="0" presId="urn:microsoft.com/office/officeart/2005/8/layout/process1"/>
    <dgm:cxn modelId="{DBADD2F9-88E7-4C5B-9C3A-15BB0C02ED88}" type="presOf" srcId="{49B00233-8207-4590-A46F-46919F8F972C}" destId="{56474A57-043D-4D8B-82DB-B7C25F9A25B4}" srcOrd="0" destOrd="0" presId="urn:microsoft.com/office/officeart/2005/8/layout/process1"/>
    <dgm:cxn modelId="{2AC2DC3C-CE8D-4314-83C4-42D4428A5F37}" type="presOf" srcId="{CCDE87A2-90ED-49B4-9E45-D584524DDE9A}" destId="{3F343A28-740F-4D29-AC98-3D8F14495DA0}" srcOrd="1" destOrd="0" presId="urn:microsoft.com/office/officeart/2005/8/layout/process1"/>
    <dgm:cxn modelId="{53AEAD7B-861A-4420-875C-9A922F4B98D8}" type="presOf" srcId="{0247CC2B-80C5-40B8-94E0-4EA47EE3BE1B}" destId="{46CCCF6A-6824-42A3-B3D8-60B436773065}" srcOrd="0" destOrd="0" presId="urn:microsoft.com/office/officeart/2005/8/layout/process1"/>
    <dgm:cxn modelId="{E69CF1B8-943A-493C-B8B3-A24A15F342F5}" srcId="{A8341FCE-F755-432D-A1E3-F3189223F047}" destId="{6F71F42D-6FE8-4482-94EE-199DB5237D7A}" srcOrd="2" destOrd="0" parTransId="{8B4654E2-EA6F-4075-B2FC-6828B3552485}" sibTransId="{0DB7A523-1CAD-46E3-9E26-6D65E9EF2E99}"/>
    <dgm:cxn modelId="{A8744F7F-6D25-489C-B2EF-53DE18F72716}" srcId="{A8341FCE-F755-432D-A1E3-F3189223F047}" destId="{7EDB198B-F24A-4FF0-A576-00AA2C9A8F52}" srcOrd="1" destOrd="0" parTransId="{3AEECE12-2278-4E18-B779-251F49C723B2}" sibTransId="{49B00233-8207-4590-A46F-46919F8F972C}"/>
    <dgm:cxn modelId="{BE301679-B09A-4970-9790-F7F11271F47D}" type="presOf" srcId="{7EDB198B-F24A-4FF0-A576-00AA2C9A8F52}" destId="{477CCB8D-E3FB-4662-94B3-6B5D90DC7D11}" srcOrd="0" destOrd="0" presId="urn:microsoft.com/office/officeart/2005/8/layout/process1"/>
    <dgm:cxn modelId="{5DD66022-7704-477F-A317-2BEA31E35446}" type="presOf" srcId="{0DB7A523-1CAD-46E3-9E26-6D65E9EF2E99}" destId="{982D8BCD-84B9-46DC-97ED-0DE28AC134D2}" srcOrd="0" destOrd="0" presId="urn:microsoft.com/office/officeart/2005/8/layout/process1"/>
    <dgm:cxn modelId="{6851C782-1024-452B-8CAA-809226C78039}" type="presOf" srcId="{0DB7A523-1CAD-46E3-9E26-6D65E9EF2E99}" destId="{B53B80A2-2053-48CA-9A3B-1F86F777AEF0}" srcOrd="1" destOrd="0" presId="urn:microsoft.com/office/officeart/2005/8/layout/process1"/>
    <dgm:cxn modelId="{6EAE0B99-B4E0-4CC8-A016-F9440DDCC6E7}" type="presParOf" srcId="{235BF54C-1EDD-46AE-AEB5-481DE035BB0F}" destId="{89A63AA1-E494-4C2E-9128-53375FB889FF}" srcOrd="0" destOrd="0" presId="urn:microsoft.com/office/officeart/2005/8/layout/process1"/>
    <dgm:cxn modelId="{D8CF0BF9-41D6-4D01-821C-9AB8356783BC}" type="presParOf" srcId="{235BF54C-1EDD-46AE-AEB5-481DE035BB0F}" destId="{1E325CAF-CE2E-4D50-83F3-3A79820C6E4D}" srcOrd="1" destOrd="0" presId="urn:microsoft.com/office/officeart/2005/8/layout/process1"/>
    <dgm:cxn modelId="{692F008D-397F-4C22-AC86-52FBA9C84693}" type="presParOf" srcId="{1E325CAF-CE2E-4D50-83F3-3A79820C6E4D}" destId="{3F343A28-740F-4D29-AC98-3D8F14495DA0}" srcOrd="0" destOrd="0" presId="urn:microsoft.com/office/officeart/2005/8/layout/process1"/>
    <dgm:cxn modelId="{04465E0D-0251-42CB-9C10-6E10D374E409}" type="presParOf" srcId="{235BF54C-1EDD-46AE-AEB5-481DE035BB0F}" destId="{477CCB8D-E3FB-4662-94B3-6B5D90DC7D11}" srcOrd="2" destOrd="0" presId="urn:microsoft.com/office/officeart/2005/8/layout/process1"/>
    <dgm:cxn modelId="{7FAA7585-5513-485D-9622-E84C4837D4D1}" type="presParOf" srcId="{235BF54C-1EDD-46AE-AEB5-481DE035BB0F}" destId="{56474A57-043D-4D8B-82DB-B7C25F9A25B4}" srcOrd="3" destOrd="0" presId="urn:microsoft.com/office/officeart/2005/8/layout/process1"/>
    <dgm:cxn modelId="{E46AC893-2446-44B1-A904-536EF14A4D07}" type="presParOf" srcId="{56474A57-043D-4D8B-82DB-B7C25F9A25B4}" destId="{6649E466-D6FC-4BFC-B6F7-B70C0AFF80A7}" srcOrd="0" destOrd="0" presId="urn:microsoft.com/office/officeart/2005/8/layout/process1"/>
    <dgm:cxn modelId="{8162792D-304D-4E9D-9670-422AE663C26D}" type="presParOf" srcId="{235BF54C-1EDD-46AE-AEB5-481DE035BB0F}" destId="{E56B2131-C816-4875-81B5-BE846A0F2BE8}" srcOrd="4" destOrd="0" presId="urn:microsoft.com/office/officeart/2005/8/layout/process1"/>
    <dgm:cxn modelId="{FD4C69AF-3D34-417C-A9FE-BE47D5E2CA71}" type="presParOf" srcId="{235BF54C-1EDD-46AE-AEB5-481DE035BB0F}" destId="{982D8BCD-84B9-46DC-97ED-0DE28AC134D2}" srcOrd="5" destOrd="0" presId="urn:microsoft.com/office/officeart/2005/8/layout/process1"/>
    <dgm:cxn modelId="{3F466366-5A7D-45B9-A229-63D4A3A821AC}" type="presParOf" srcId="{982D8BCD-84B9-46DC-97ED-0DE28AC134D2}" destId="{B53B80A2-2053-48CA-9A3B-1F86F777AEF0}" srcOrd="0" destOrd="0" presId="urn:microsoft.com/office/officeart/2005/8/layout/process1"/>
    <dgm:cxn modelId="{6680E4CA-6563-4B9B-8CEB-0F74368AF6EC}" type="presParOf" srcId="{235BF54C-1EDD-46AE-AEB5-481DE035BB0F}" destId="{46CCCF6A-6824-42A3-B3D8-60B436773065}" srcOrd="6"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A63AA1-E494-4C2E-9128-53375FB889FF}">
      <dsp:nvSpPr>
        <dsp:cNvPr id="0" name=""/>
        <dsp:cNvSpPr/>
      </dsp:nvSpPr>
      <dsp:spPr>
        <a:xfrm>
          <a:off x="4150" y="1443882"/>
          <a:ext cx="1814869" cy="10889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zh-TW" altLang="en-US" sz="2700" kern="1200" dirty="0" smtClean="0"/>
            <a:t>讀取</a:t>
          </a:r>
          <a:r>
            <a:rPr lang="en-US" altLang="zh-TW" sz="2700" kern="1200" dirty="0" err="1" smtClean="0"/>
            <a:t>csv</a:t>
          </a:r>
          <a:r>
            <a:rPr lang="zh-TW" altLang="en-US" sz="2700" kern="1200" dirty="0" smtClean="0"/>
            <a:t>檔</a:t>
          </a:r>
          <a:endParaRPr lang="zh-TW" altLang="en-US" sz="2700" kern="1200" dirty="0"/>
        </a:p>
      </dsp:txBody>
      <dsp:txXfrm>
        <a:off x="36043" y="1475775"/>
        <a:ext cx="1751083" cy="1025135"/>
      </dsp:txXfrm>
    </dsp:sp>
    <dsp:sp modelId="{1E325CAF-CE2E-4D50-83F3-3A79820C6E4D}">
      <dsp:nvSpPr>
        <dsp:cNvPr id="0" name=""/>
        <dsp:cNvSpPr/>
      </dsp:nvSpPr>
      <dsp:spPr>
        <a:xfrm>
          <a:off x="2000507" y="1763299"/>
          <a:ext cx="384752" cy="450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zh-TW" altLang="en-US" sz="1900" kern="1200"/>
        </a:p>
      </dsp:txBody>
      <dsp:txXfrm>
        <a:off x="2000507" y="1853316"/>
        <a:ext cx="269326" cy="270053"/>
      </dsp:txXfrm>
    </dsp:sp>
    <dsp:sp modelId="{477CCB8D-E3FB-4662-94B3-6B5D90DC7D11}">
      <dsp:nvSpPr>
        <dsp:cNvPr id="0" name=""/>
        <dsp:cNvSpPr/>
      </dsp:nvSpPr>
      <dsp:spPr>
        <a:xfrm>
          <a:off x="2544968" y="1443882"/>
          <a:ext cx="1814869" cy="10889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zh-TW" altLang="en-US" sz="2700" kern="1200" dirty="0" smtClean="0"/>
            <a:t>資料輸出</a:t>
          </a:r>
          <a:endParaRPr lang="zh-TW" altLang="en-US" sz="2700" kern="1200" dirty="0"/>
        </a:p>
      </dsp:txBody>
      <dsp:txXfrm>
        <a:off x="2576861" y="1475775"/>
        <a:ext cx="1751083" cy="1025135"/>
      </dsp:txXfrm>
    </dsp:sp>
    <dsp:sp modelId="{56474A57-043D-4D8B-82DB-B7C25F9A25B4}">
      <dsp:nvSpPr>
        <dsp:cNvPr id="0" name=""/>
        <dsp:cNvSpPr/>
      </dsp:nvSpPr>
      <dsp:spPr>
        <a:xfrm>
          <a:off x="4541325" y="1763299"/>
          <a:ext cx="384752" cy="450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zh-TW" altLang="en-US" sz="1900" kern="1200"/>
        </a:p>
      </dsp:txBody>
      <dsp:txXfrm>
        <a:off x="4541325" y="1853316"/>
        <a:ext cx="269326" cy="270053"/>
      </dsp:txXfrm>
    </dsp:sp>
    <dsp:sp modelId="{E56B2131-C816-4875-81B5-BE846A0F2BE8}">
      <dsp:nvSpPr>
        <dsp:cNvPr id="0" name=""/>
        <dsp:cNvSpPr/>
      </dsp:nvSpPr>
      <dsp:spPr>
        <a:xfrm>
          <a:off x="5085786" y="1443882"/>
          <a:ext cx="1814869" cy="10889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zh-TW" altLang="en-US" sz="2700" kern="1200" dirty="0" smtClean="0"/>
            <a:t>檢查是否有空值</a:t>
          </a:r>
          <a:endParaRPr lang="zh-TW" altLang="en-US" sz="2700" kern="1200" dirty="0"/>
        </a:p>
      </dsp:txBody>
      <dsp:txXfrm>
        <a:off x="5117679" y="1475775"/>
        <a:ext cx="1751083" cy="1025135"/>
      </dsp:txXfrm>
    </dsp:sp>
    <dsp:sp modelId="{982D8BCD-84B9-46DC-97ED-0DE28AC134D2}">
      <dsp:nvSpPr>
        <dsp:cNvPr id="0" name=""/>
        <dsp:cNvSpPr/>
      </dsp:nvSpPr>
      <dsp:spPr>
        <a:xfrm rot="12243">
          <a:off x="7082142" y="1767862"/>
          <a:ext cx="384754" cy="450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zh-TW" altLang="en-US" sz="1900" kern="1200"/>
        </a:p>
      </dsp:txBody>
      <dsp:txXfrm>
        <a:off x="7082142" y="1857673"/>
        <a:ext cx="269328" cy="270053"/>
      </dsp:txXfrm>
    </dsp:sp>
    <dsp:sp modelId="{46CCCF6A-6824-42A3-B3D8-60B436773065}">
      <dsp:nvSpPr>
        <dsp:cNvPr id="0" name=""/>
        <dsp:cNvSpPr/>
      </dsp:nvSpPr>
      <dsp:spPr>
        <a:xfrm>
          <a:off x="7626604" y="1452931"/>
          <a:ext cx="1814869" cy="10889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zh-TW" altLang="en-US" sz="2700" kern="1200" dirty="0" smtClean="0"/>
            <a:t>補足空值</a:t>
          </a:r>
          <a:endParaRPr lang="zh-TW" altLang="en-US" sz="2700" kern="1200" dirty="0"/>
        </a:p>
      </dsp:txBody>
      <dsp:txXfrm>
        <a:off x="7658497" y="1484824"/>
        <a:ext cx="1751083" cy="10251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A63AA1-E494-4C2E-9128-53375FB889FF}">
      <dsp:nvSpPr>
        <dsp:cNvPr id="0" name=""/>
        <dsp:cNvSpPr/>
      </dsp:nvSpPr>
      <dsp:spPr>
        <a:xfrm>
          <a:off x="4150" y="1443882"/>
          <a:ext cx="1814869" cy="10889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zh-TW" altLang="en-US" sz="2700" kern="1200" dirty="0" smtClean="0"/>
            <a:t>新增欄位</a:t>
          </a:r>
          <a:endParaRPr lang="zh-TW" altLang="en-US" sz="2700" kern="1200" dirty="0"/>
        </a:p>
      </dsp:txBody>
      <dsp:txXfrm>
        <a:off x="36043" y="1475775"/>
        <a:ext cx="1751083" cy="1025135"/>
      </dsp:txXfrm>
    </dsp:sp>
    <dsp:sp modelId="{1E325CAF-CE2E-4D50-83F3-3A79820C6E4D}">
      <dsp:nvSpPr>
        <dsp:cNvPr id="0" name=""/>
        <dsp:cNvSpPr/>
      </dsp:nvSpPr>
      <dsp:spPr>
        <a:xfrm rot="10800000">
          <a:off x="2000507" y="1763299"/>
          <a:ext cx="384752" cy="450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zh-TW" altLang="en-US" sz="1900" kern="1200"/>
        </a:p>
      </dsp:txBody>
      <dsp:txXfrm>
        <a:off x="2115933" y="1853316"/>
        <a:ext cx="269326" cy="270053"/>
      </dsp:txXfrm>
    </dsp:sp>
    <dsp:sp modelId="{477CCB8D-E3FB-4662-94B3-6B5D90DC7D11}">
      <dsp:nvSpPr>
        <dsp:cNvPr id="0" name=""/>
        <dsp:cNvSpPr/>
      </dsp:nvSpPr>
      <dsp:spPr>
        <a:xfrm>
          <a:off x="2544968" y="1443882"/>
          <a:ext cx="1814869" cy="10889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zh-TW" altLang="en-US" sz="2700" kern="1200" dirty="0" smtClean="0"/>
            <a:t>刪除重複性資料</a:t>
          </a:r>
          <a:endParaRPr lang="zh-TW" altLang="en-US" sz="2700" kern="1200" dirty="0"/>
        </a:p>
      </dsp:txBody>
      <dsp:txXfrm>
        <a:off x="2576861" y="1475775"/>
        <a:ext cx="1751083" cy="1025135"/>
      </dsp:txXfrm>
    </dsp:sp>
    <dsp:sp modelId="{56474A57-043D-4D8B-82DB-B7C25F9A25B4}">
      <dsp:nvSpPr>
        <dsp:cNvPr id="0" name=""/>
        <dsp:cNvSpPr/>
      </dsp:nvSpPr>
      <dsp:spPr>
        <a:xfrm rot="10800000">
          <a:off x="4541325" y="1763299"/>
          <a:ext cx="384752" cy="450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zh-TW" altLang="en-US" sz="1900" kern="1200"/>
        </a:p>
      </dsp:txBody>
      <dsp:txXfrm>
        <a:off x="4656751" y="1853316"/>
        <a:ext cx="269326" cy="270053"/>
      </dsp:txXfrm>
    </dsp:sp>
    <dsp:sp modelId="{E56B2131-C816-4875-81B5-BE846A0F2BE8}">
      <dsp:nvSpPr>
        <dsp:cNvPr id="0" name=""/>
        <dsp:cNvSpPr/>
      </dsp:nvSpPr>
      <dsp:spPr>
        <a:xfrm>
          <a:off x="5085786" y="1443882"/>
          <a:ext cx="1814869" cy="10889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zh-TW" altLang="en-US" sz="2700" kern="1200" dirty="0" smtClean="0"/>
            <a:t>資料對應</a:t>
          </a:r>
          <a:endParaRPr lang="zh-TW" altLang="en-US" sz="2700" kern="1200" dirty="0"/>
        </a:p>
      </dsp:txBody>
      <dsp:txXfrm>
        <a:off x="5117679" y="1475775"/>
        <a:ext cx="1751083" cy="1025135"/>
      </dsp:txXfrm>
    </dsp:sp>
    <dsp:sp modelId="{982D8BCD-84B9-46DC-97ED-0DE28AC134D2}">
      <dsp:nvSpPr>
        <dsp:cNvPr id="0" name=""/>
        <dsp:cNvSpPr/>
      </dsp:nvSpPr>
      <dsp:spPr>
        <a:xfrm rot="10800000">
          <a:off x="7082143" y="1763299"/>
          <a:ext cx="384752" cy="4500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zh-TW" altLang="en-US" sz="1900" kern="1200" dirty="0"/>
        </a:p>
      </dsp:txBody>
      <dsp:txXfrm>
        <a:off x="7197569" y="1853316"/>
        <a:ext cx="269326" cy="270053"/>
      </dsp:txXfrm>
    </dsp:sp>
    <dsp:sp modelId="{46CCCF6A-6824-42A3-B3D8-60B436773065}">
      <dsp:nvSpPr>
        <dsp:cNvPr id="0" name=""/>
        <dsp:cNvSpPr/>
      </dsp:nvSpPr>
      <dsp:spPr>
        <a:xfrm>
          <a:off x="7626604" y="1443882"/>
          <a:ext cx="1814869" cy="10889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zh-TW" altLang="en-US" sz="2700" kern="1200" dirty="0" smtClean="0"/>
            <a:t>拆解欄位</a:t>
          </a:r>
          <a:endParaRPr lang="zh-TW" altLang="en-US" sz="2700" kern="1200" dirty="0"/>
        </a:p>
      </dsp:txBody>
      <dsp:txXfrm>
        <a:off x="7658497" y="1475775"/>
        <a:ext cx="1751083" cy="102513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83A5DE-F3C0-4E11-9BA5-497DF34ABA51}" type="datetimeFigureOut">
              <a:rPr lang="zh-TW" altLang="en-US" smtClean="0"/>
              <a:t>2021/10/11</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4A399D-ED12-4141-B897-206AF4D8FA73}" type="slidenum">
              <a:rPr lang="zh-TW" altLang="en-US" smtClean="0"/>
              <a:t>‹#›</a:t>
            </a:fld>
            <a:endParaRPr lang="zh-TW" altLang="en-US"/>
          </a:p>
        </p:txBody>
      </p:sp>
    </p:spTree>
    <p:extLst>
      <p:ext uri="{BB962C8B-B14F-4D97-AF65-F5344CB8AC3E}">
        <p14:creationId xmlns:p14="http://schemas.microsoft.com/office/powerpoint/2010/main" val="3836839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預留位置 1"/>
          <p:cNvSpPr>
            <a:spLocks noGrp="1" noRot="1" noChangeAspect="1"/>
          </p:cNvSpPr>
          <p:nvPr>
            <p:ph type="sldImg"/>
          </p:nvPr>
        </p:nvSpPr>
        <p:spPr>
          <a:xfrm>
            <a:off x="685800" y="1143000"/>
            <a:ext cx="5486400" cy="3086100"/>
          </a:xfrm>
        </p:spPr>
      </p:sp>
      <p:sp>
        <p:nvSpPr>
          <p:cNvPr id="3" name="備忘稿預留位置 2"/>
          <p:cNvSpPr>
            <a:spLocks noGrp="1"/>
          </p:cNvSpPr>
          <p:nvPr>
            <p:ph type="body" idx="1"/>
          </p:nvPr>
        </p:nvSpPr>
        <p:spPr/>
        <p:txBody>
          <a:bodyPr rtlCol="0"/>
          <a:lstStyle/>
          <a:p>
            <a:pPr rtl="0"/>
            <a:endParaRPr lang="zh-TW" altLang="en-US"/>
          </a:p>
        </p:txBody>
      </p:sp>
      <p:sp>
        <p:nvSpPr>
          <p:cNvPr id="4" name="投影片編號預留位置 3"/>
          <p:cNvSpPr>
            <a:spLocks noGrp="1"/>
          </p:cNvSpPr>
          <p:nvPr>
            <p:ph type="sldNum" sz="quarter" idx="10"/>
          </p:nvPr>
        </p:nvSpPr>
        <p:spPr/>
        <p:txBody>
          <a:bodyPr rtlCol="0"/>
          <a:lstStyle/>
          <a:p>
            <a:pPr rtl="0"/>
            <a:fld id="{DF61EA0F-A667-4B49-8422-0062BC55E249}" type="slidenum">
              <a:rPr lang="en-US" smtClean="0"/>
              <a:t>1</a:t>
            </a:fld>
            <a:endParaRPr lang="en-US"/>
          </a:p>
        </p:txBody>
      </p:sp>
    </p:spTree>
    <p:extLst>
      <p:ext uri="{BB962C8B-B14F-4D97-AF65-F5344CB8AC3E}">
        <p14:creationId xmlns:p14="http://schemas.microsoft.com/office/powerpoint/2010/main" val="20304892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from</a:t>
            </a:r>
            <a:r>
              <a:rPr lang="en-US" altLang="zh-TW" baseline="0" dirty="0" smtClean="0"/>
              <a:t> </a:t>
            </a:r>
            <a:r>
              <a:rPr lang="en-US" altLang="zh-TW" baseline="0" dirty="0" err="1" smtClean="0"/>
              <a:t>sqlalchemy</a:t>
            </a:r>
            <a:r>
              <a:rPr lang="en-US" altLang="zh-TW" baseline="0" dirty="0" smtClean="0"/>
              <a:t> import </a:t>
            </a:r>
            <a:r>
              <a:rPr lang="en-US" altLang="zh-TW" baseline="0" dirty="0" err="1" smtClean="0"/>
              <a:t>create_engine</a:t>
            </a:r>
            <a:endParaRPr lang="zh-TW" altLang="en-US" dirty="0"/>
          </a:p>
        </p:txBody>
      </p:sp>
      <p:sp>
        <p:nvSpPr>
          <p:cNvPr id="4" name="投影片編號版面配置區 3"/>
          <p:cNvSpPr>
            <a:spLocks noGrp="1"/>
          </p:cNvSpPr>
          <p:nvPr>
            <p:ph type="sldNum" sz="quarter" idx="10"/>
          </p:nvPr>
        </p:nvSpPr>
        <p:spPr/>
        <p:txBody>
          <a:bodyPr/>
          <a:lstStyle/>
          <a:p>
            <a:fld id="{A89FE839-260C-4858-8204-1BDC25978615}" type="slidenum">
              <a:rPr lang="en-US" altLang="zh-TW" smtClean="0"/>
              <a:pPr/>
              <a:t>23</a:t>
            </a:fld>
            <a:endParaRPr lang="zh-TW" altLang="en-US" dirty="0"/>
          </a:p>
        </p:txBody>
      </p:sp>
    </p:spTree>
    <p:extLst>
      <p:ext uri="{BB962C8B-B14F-4D97-AF65-F5344CB8AC3E}">
        <p14:creationId xmlns:p14="http://schemas.microsoft.com/office/powerpoint/2010/main" val="5315578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A89FE839-260C-4858-8204-1BDC25978615}" type="slidenum">
              <a:rPr lang="en-US" altLang="zh-TW" smtClean="0"/>
              <a:pPr/>
              <a:t>2</a:t>
            </a:fld>
            <a:endParaRPr lang="zh-TW" altLang="en-US" dirty="0"/>
          </a:p>
        </p:txBody>
      </p:sp>
    </p:spTree>
    <p:extLst>
      <p:ext uri="{BB962C8B-B14F-4D97-AF65-F5344CB8AC3E}">
        <p14:creationId xmlns:p14="http://schemas.microsoft.com/office/powerpoint/2010/main" val="2137181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A89FE839-260C-4858-8204-1BDC25978615}" type="slidenum">
              <a:rPr lang="en-US" altLang="zh-TW" smtClean="0"/>
              <a:pPr/>
              <a:t>3</a:t>
            </a:fld>
            <a:endParaRPr lang="zh-TW" altLang="en-US" dirty="0"/>
          </a:p>
        </p:txBody>
      </p:sp>
    </p:spTree>
    <p:extLst>
      <p:ext uri="{BB962C8B-B14F-4D97-AF65-F5344CB8AC3E}">
        <p14:creationId xmlns:p14="http://schemas.microsoft.com/office/powerpoint/2010/main" val="25744808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A89FE839-260C-4858-8204-1BDC25978615}" type="slidenum">
              <a:rPr lang="en-US" altLang="zh-TW" smtClean="0"/>
              <a:pPr/>
              <a:t>8</a:t>
            </a:fld>
            <a:endParaRPr lang="zh-TW" altLang="en-US" dirty="0"/>
          </a:p>
        </p:txBody>
      </p:sp>
    </p:spTree>
    <p:extLst>
      <p:ext uri="{BB962C8B-B14F-4D97-AF65-F5344CB8AC3E}">
        <p14:creationId xmlns:p14="http://schemas.microsoft.com/office/powerpoint/2010/main" val="3417078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A89FE839-260C-4858-8204-1BDC25978615}" type="slidenum">
              <a:rPr lang="en-US" altLang="zh-TW" smtClean="0"/>
              <a:pPr/>
              <a:t>9</a:t>
            </a:fld>
            <a:endParaRPr lang="zh-TW" altLang="en-US" dirty="0"/>
          </a:p>
        </p:txBody>
      </p:sp>
    </p:spTree>
    <p:extLst>
      <p:ext uri="{BB962C8B-B14F-4D97-AF65-F5344CB8AC3E}">
        <p14:creationId xmlns:p14="http://schemas.microsoft.com/office/powerpoint/2010/main" val="3043220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A89FE839-260C-4858-8204-1BDC25978615}" type="slidenum">
              <a:rPr lang="en-US" altLang="zh-TW" smtClean="0"/>
              <a:pPr/>
              <a:t>10</a:t>
            </a:fld>
            <a:endParaRPr lang="zh-TW" altLang="en-US" dirty="0"/>
          </a:p>
        </p:txBody>
      </p:sp>
    </p:spTree>
    <p:extLst>
      <p:ext uri="{BB962C8B-B14F-4D97-AF65-F5344CB8AC3E}">
        <p14:creationId xmlns:p14="http://schemas.microsoft.com/office/powerpoint/2010/main" val="2890141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A89FE839-260C-4858-8204-1BDC25978615}" type="slidenum">
              <a:rPr lang="en-US" altLang="zh-TW" smtClean="0"/>
              <a:pPr/>
              <a:t>12</a:t>
            </a:fld>
            <a:endParaRPr lang="zh-TW" altLang="en-US" dirty="0"/>
          </a:p>
        </p:txBody>
      </p:sp>
    </p:spTree>
    <p:extLst>
      <p:ext uri="{BB962C8B-B14F-4D97-AF65-F5344CB8AC3E}">
        <p14:creationId xmlns:p14="http://schemas.microsoft.com/office/powerpoint/2010/main" val="1225598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A89FE839-260C-4858-8204-1BDC25978615}" type="slidenum">
              <a:rPr lang="en-US" altLang="zh-TW" smtClean="0"/>
              <a:pPr/>
              <a:t>14</a:t>
            </a:fld>
            <a:endParaRPr lang="zh-TW" altLang="en-US" dirty="0"/>
          </a:p>
        </p:txBody>
      </p:sp>
    </p:spTree>
    <p:extLst>
      <p:ext uri="{BB962C8B-B14F-4D97-AF65-F5344CB8AC3E}">
        <p14:creationId xmlns:p14="http://schemas.microsoft.com/office/powerpoint/2010/main" val="289057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import</a:t>
            </a:r>
            <a:r>
              <a:rPr lang="en-US" altLang="zh-TW" baseline="0" dirty="0" smtClean="0"/>
              <a:t> </a:t>
            </a:r>
            <a:r>
              <a:rPr lang="en-US" altLang="zh-TW" baseline="0" dirty="0" err="1" smtClean="0"/>
              <a:t>numpy</a:t>
            </a:r>
            <a:r>
              <a:rPr lang="en-US" altLang="zh-TW" baseline="0" dirty="0" smtClean="0"/>
              <a:t> as </a:t>
            </a:r>
            <a:r>
              <a:rPr lang="en-US" altLang="zh-TW" baseline="0" dirty="0" err="1" smtClean="0"/>
              <a:t>np</a:t>
            </a:r>
            <a:endParaRPr lang="en-US" altLang="zh-TW" baseline="0" dirty="0" smtClean="0"/>
          </a:p>
          <a:p>
            <a:r>
              <a:rPr lang="en-US" altLang="zh-TW" baseline="0" dirty="0" smtClean="0"/>
              <a:t>import pandas as </a:t>
            </a:r>
            <a:r>
              <a:rPr lang="en-US" altLang="zh-TW" baseline="0" dirty="0" err="1" smtClean="0"/>
              <a:t>pd</a:t>
            </a:r>
            <a:endParaRPr lang="zh-TW" altLang="en-US" dirty="0"/>
          </a:p>
        </p:txBody>
      </p:sp>
      <p:sp>
        <p:nvSpPr>
          <p:cNvPr id="4" name="投影片編號版面配置區 3"/>
          <p:cNvSpPr>
            <a:spLocks noGrp="1"/>
          </p:cNvSpPr>
          <p:nvPr>
            <p:ph type="sldNum" sz="quarter" idx="10"/>
          </p:nvPr>
        </p:nvSpPr>
        <p:spPr/>
        <p:txBody>
          <a:bodyPr/>
          <a:lstStyle/>
          <a:p>
            <a:fld id="{A89FE839-260C-4858-8204-1BDC25978615}" type="slidenum">
              <a:rPr lang="en-US" altLang="zh-TW" smtClean="0"/>
              <a:pPr/>
              <a:t>16</a:t>
            </a:fld>
            <a:endParaRPr lang="zh-TW" altLang="en-US" dirty="0"/>
          </a:p>
        </p:txBody>
      </p:sp>
    </p:spTree>
    <p:extLst>
      <p:ext uri="{BB962C8B-B14F-4D97-AF65-F5344CB8AC3E}">
        <p14:creationId xmlns:p14="http://schemas.microsoft.com/office/powerpoint/2010/main" val="138124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1075808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1187924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24431240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
        <p:nvSpPr>
          <p:cNvPr id="7" name="矩形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sz="1800" noProof="0">
              <a:latin typeface="Microsoft JhengHei UI" panose="020B0604030504040204" pitchFamily="34" charset="-120"/>
              <a:ea typeface="Microsoft JhengHei UI" panose="020B0604030504040204" pitchFamily="34" charset="-120"/>
            </a:endParaRPr>
          </a:p>
        </p:txBody>
      </p:sp>
      <p:sp>
        <p:nvSpPr>
          <p:cNvPr id="2" name="標題 1"/>
          <p:cNvSpPr>
            <a:spLocks noGrp="1"/>
          </p:cNvSpPr>
          <p:nvPr>
            <p:ph type="title"/>
          </p:nvPr>
        </p:nvSpPr>
        <p:spPr/>
        <p:txBody>
          <a:bodyPr rtlCol="0"/>
          <a:lstStyle>
            <a:lvl1pPr>
              <a:defRPr>
                <a:latin typeface="Microsoft JhengHei UI" panose="020B0604030504040204" pitchFamily="34" charset="-120"/>
                <a:ea typeface="Microsoft JhengHei UI" panose="020B0604030504040204" pitchFamily="34" charset="-120"/>
              </a:defRPr>
            </a:lvl1pPr>
          </a:lstStyle>
          <a:p>
            <a:pPr rtl="0"/>
            <a:r>
              <a:rPr lang="zh-TW" altLang="en-US" noProof="0" smtClean="0"/>
              <a:t>按一下以編輯母片標題樣式</a:t>
            </a:r>
            <a:endParaRPr lang="zh-TW" altLang="en-US" noProof="0"/>
          </a:p>
        </p:txBody>
      </p:sp>
    </p:spTree>
    <p:extLst>
      <p:ext uri="{BB962C8B-B14F-4D97-AF65-F5344CB8AC3E}">
        <p14:creationId xmlns:p14="http://schemas.microsoft.com/office/powerpoint/2010/main" val="24871841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標題及內容">
    <p:spTree>
      <p:nvGrpSpPr>
        <p:cNvPr id="1" name=""/>
        <p:cNvGrpSpPr/>
        <p:nvPr/>
      </p:nvGrpSpPr>
      <p:grpSpPr>
        <a:xfrm>
          <a:off x="0" y="0"/>
          <a:ext cx="0" cy="0"/>
          <a:chOff x="0" y="0"/>
          <a:chExt cx="0" cy="0"/>
        </a:xfrm>
      </p:grpSpPr>
      <p:sp>
        <p:nvSpPr>
          <p:cNvPr id="9" name="矩形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zh-TW" altLang="en-US" sz="1800" noProof="0">
              <a:latin typeface="Microsoft JhengHei UI" panose="020B0604030504040204" pitchFamily="34" charset="-120"/>
              <a:ea typeface="Microsoft JhengHei UI" panose="020B0604030504040204" pitchFamily="34" charset="-120"/>
            </a:endParaRPr>
          </a:p>
        </p:txBody>
      </p:sp>
      <p:cxnSp>
        <p:nvCxnSpPr>
          <p:cNvPr id="12" name="直線接點​​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標題 3"/>
          <p:cNvSpPr>
            <a:spLocks noGrp="1"/>
          </p:cNvSpPr>
          <p:nvPr>
            <p:ph type="title"/>
          </p:nvPr>
        </p:nvSpPr>
        <p:spPr>
          <a:xfrm>
            <a:off x="521207" y="448056"/>
            <a:ext cx="6877119" cy="640080"/>
          </a:xfrm>
        </p:spPr>
        <p:txBody>
          <a:bodyPr rtlCol="0" anchor="b" anchorCtr="0">
            <a:normAutofit/>
          </a:bodyPr>
          <a:lstStyle>
            <a:lvl1pPr>
              <a:defRPr sz="2800">
                <a:solidFill>
                  <a:schemeClr val="bg2">
                    <a:lumMod val="25000"/>
                  </a:schemeClr>
                </a:solidFill>
                <a:latin typeface="Microsoft JhengHei UI" panose="020B0604030504040204" pitchFamily="34" charset="-120"/>
                <a:ea typeface="Microsoft JhengHei UI" panose="020B0604030504040204" pitchFamily="34" charset="-120"/>
              </a:defRPr>
            </a:lvl1pPr>
          </a:lstStyle>
          <a:p>
            <a:pPr rtl="0"/>
            <a:r>
              <a:rPr lang="zh-TW" altLang="en-US" noProof="0" smtClean="0"/>
              <a:t>按一下以編輯母片標題樣式</a:t>
            </a:r>
            <a:endParaRPr lang="zh-TW" altLang="en-US" noProof="0" dirty="0"/>
          </a:p>
        </p:txBody>
      </p:sp>
      <p:sp>
        <p:nvSpPr>
          <p:cNvPr id="3" name="內容預留位置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vl2pPr>
              <a:defRPr lang="en-US" sz="1200" smtClean="0">
                <a:solidFill>
                  <a:schemeClr val="tx1">
                    <a:lumMod val="75000"/>
                    <a:lumOff val="25000"/>
                  </a:schemeClr>
                </a:solidFill>
                <a:latin typeface="Microsoft JhengHei UI" panose="020B0604030504040204" pitchFamily="34" charset="-120"/>
                <a:ea typeface="Microsoft JhengHei UI" panose="020B0604030504040204" pitchFamily="34" charset="-120"/>
              </a:defRPr>
            </a:lvl2pPr>
            <a:lvl3pPr>
              <a:defRPr lang="en-US" sz="1200" smtClean="0">
                <a:solidFill>
                  <a:schemeClr val="tx1">
                    <a:lumMod val="75000"/>
                    <a:lumOff val="25000"/>
                  </a:schemeClr>
                </a:solidFill>
                <a:latin typeface="Microsoft JhengHei UI" panose="020B0604030504040204" pitchFamily="34" charset="-120"/>
                <a:ea typeface="Microsoft JhengHei UI" panose="020B0604030504040204" pitchFamily="34" charset="-120"/>
              </a:defRPr>
            </a:lvl3pPr>
            <a:lvl4pPr>
              <a:defRPr lang="en-US" sz="1200" smtClean="0">
                <a:solidFill>
                  <a:schemeClr val="tx1">
                    <a:lumMod val="75000"/>
                    <a:lumOff val="25000"/>
                  </a:schemeClr>
                </a:solidFill>
                <a:latin typeface="Microsoft JhengHei UI" panose="020B0604030504040204" pitchFamily="34" charset="-120"/>
                <a:ea typeface="Microsoft JhengHei UI" panose="020B0604030504040204" pitchFamily="34" charset="-120"/>
              </a:defRPr>
            </a:lvl4pPr>
            <a:lvl5pPr>
              <a:defRPr lang="en-US" sz="1200">
                <a:solidFill>
                  <a:schemeClr val="tx1">
                    <a:lumMod val="75000"/>
                    <a:lumOff val="25000"/>
                  </a:schemeClr>
                </a:solidFill>
                <a:latin typeface="Microsoft JhengHei UI" panose="020B0604030504040204" pitchFamily="34" charset="-120"/>
                <a:ea typeface="Microsoft JhengHei UI" panose="020B0604030504040204" pitchFamily="34" charset="-120"/>
              </a:defRPr>
            </a:lvl5pPr>
          </a:lstStyle>
          <a:p>
            <a:pPr marL="0" lvl="0" indent="0" rtl="0">
              <a:lnSpc>
                <a:spcPct val="150000"/>
              </a:lnSpc>
              <a:spcBef>
                <a:spcPts val="1000"/>
              </a:spcBef>
              <a:spcAft>
                <a:spcPts val="1200"/>
              </a:spcAft>
              <a:buNone/>
            </a:pPr>
            <a:r>
              <a:rPr lang="zh-TW" altLang="en-US" noProof="0" smtClean="0"/>
              <a:t>編輯母片文字樣式</a:t>
            </a:r>
          </a:p>
          <a:p>
            <a:pPr marL="0" lvl="1" indent="0" rtl="0">
              <a:lnSpc>
                <a:spcPct val="150000"/>
              </a:lnSpc>
              <a:spcBef>
                <a:spcPts val="1000"/>
              </a:spcBef>
              <a:spcAft>
                <a:spcPts val="1200"/>
              </a:spcAft>
              <a:buNone/>
            </a:pPr>
            <a:r>
              <a:rPr lang="zh-TW" altLang="en-US" noProof="0" smtClean="0"/>
              <a:t>第二層</a:t>
            </a:r>
          </a:p>
          <a:p>
            <a:pPr marL="0" lvl="2" indent="0" rtl="0">
              <a:lnSpc>
                <a:spcPct val="150000"/>
              </a:lnSpc>
              <a:spcBef>
                <a:spcPts val="1000"/>
              </a:spcBef>
              <a:spcAft>
                <a:spcPts val="1200"/>
              </a:spcAft>
              <a:buNone/>
            </a:pPr>
            <a:r>
              <a:rPr lang="zh-TW" altLang="en-US" noProof="0" smtClean="0"/>
              <a:t>第三層</a:t>
            </a:r>
          </a:p>
          <a:p>
            <a:pPr marL="0" lvl="3" indent="0" rtl="0">
              <a:lnSpc>
                <a:spcPct val="150000"/>
              </a:lnSpc>
              <a:spcBef>
                <a:spcPts val="1000"/>
              </a:spcBef>
              <a:spcAft>
                <a:spcPts val="1200"/>
              </a:spcAft>
              <a:buNone/>
            </a:pPr>
            <a:r>
              <a:rPr lang="zh-TW" altLang="en-US" noProof="0" smtClean="0"/>
              <a:t>第四層</a:t>
            </a:r>
          </a:p>
          <a:p>
            <a:pPr marL="0" lvl="4" indent="0" rtl="0">
              <a:lnSpc>
                <a:spcPct val="150000"/>
              </a:lnSpc>
              <a:spcBef>
                <a:spcPts val="1000"/>
              </a:spcBef>
              <a:spcAft>
                <a:spcPts val="1200"/>
              </a:spcAft>
              <a:buNone/>
            </a:pPr>
            <a:r>
              <a:rPr lang="zh-TW" altLang="en-US" noProof="0" smtClean="0"/>
              <a:t>第五層</a:t>
            </a:r>
            <a:endParaRPr lang="zh-TW" altLang="en-US" noProof="0" dirty="0"/>
          </a:p>
        </p:txBody>
      </p:sp>
      <p:sp>
        <p:nvSpPr>
          <p:cNvPr id="6" name="日期預留位置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latin typeface="Microsoft JhengHei UI" panose="020B0604030504040204" pitchFamily="34" charset="-120"/>
                <a:ea typeface="Microsoft JhengHei UI" panose="020B0604030504040204" pitchFamily="34" charset="-120"/>
              </a:defRPr>
            </a:lvl1pPr>
          </a:lstStyle>
          <a:p>
            <a:fld id="{4B772D62-8D91-4DDB-8C98-EA01C59AD170}" type="datetime2">
              <a:rPr lang="zh-TW" altLang="en-US" smtClean="0"/>
              <a:pPr/>
              <a:t>2021年10月11日</a:t>
            </a:fld>
            <a:endParaRPr lang="zh-TW" altLang="en-US" dirty="0"/>
          </a:p>
        </p:txBody>
      </p:sp>
      <p:sp>
        <p:nvSpPr>
          <p:cNvPr id="7" name="頁尾預留位置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8" name="投影片編號預留位置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latin typeface="Microsoft JhengHei UI" panose="020B0604030504040204" pitchFamily="34" charset="-120"/>
                <a:ea typeface="Microsoft JhengHei UI" panose="020B0604030504040204" pitchFamily="34" charset="-120"/>
              </a:defRPr>
            </a:lvl1pPr>
          </a:lstStyle>
          <a:p>
            <a:fld id="{9860EDB8-5305-433F-BE41-D7A86D811DB3}" type="slidenum">
              <a:rPr lang="en-US" altLang="zh-TW" noProof="0" smtClean="0"/>
              <a:pPr/>
              <a:t>‹#›</a:t>
            </a:fld>
            <a:endParaRPr lang="zh-TW" altLang="en-US" noProof="0"/>
          </a:p>
        </p:txBody>
      </p:sp>
    </p:spTree>
    <p:extLst>
      <p:ext uri="{BB962C8B-B14F-4D97-AF65-F5344CB8AC3E}">
        <p14:creationId xmlns:p14="http://schemas.microsoft.com/office/powerpoint/2010/main" val="2550330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3775351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按一下以編輯母片文字樣式</a:t>
            </a:r>
          </a:p>
        </p:txBody>
      </p:sp>
      <p:sp>
        <p:nvSpPr>
          <p:cNvPr id="4" name="日期版面配置區 3"/>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2634096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3369445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2104854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176783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1333392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3371666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8CF06DF3-FF40-4BB2-B277-82C6F6C79D64}" type="datetimeFigureOut">
              <a:rPr lang="zh-TW" altLang="en-US" smtClean="0"/>
              <a:t>2021/10/11</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30902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F06DF3-FF40-4BB2-B277-82C6F6C79D64}" type="datetimeFigureOut">
              <a:rPr lang="zh-TW" altLang="en-US" smtClean="0"/>
              <a:t>2021/10/11</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A46D0C-7215-4434-A454-A8BE45D51B30}" type="slidenum">
              <a:rPr lang="zh-TW" altLang="en-US" smtClean="0"/>
              <a:t>‹#›</a:t>
            </a:fld>
            <a:endParaRPr lang="zh-TW" altLang="en-US"/>
          </a:p>
        </p:txBody>
      </p:sp>
    </p:spTree>
    <p:extLst>
      <p:ext uri="{BB962C8B-B14F-4D97-AF65-F5344CB8AC3E}">
        <p14:creationId xmlns:p14="http://schemas.microsoft.com/office/powerpoint/2010/main" val="4894404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hyperlink" Target="https://data.gov.tw/dataset/102822"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838200" y="1942625"/>
            <a:ext cx="10515600" cy="830997"/>
          </a:xfrm>
        </p:spPr>
        <p:txBody>
          <a:bodyPr rtlCol="0" anchor="ctr" anchorCtr="0">
            <a:spAutoFit/>
          </a:bodyPr>
          <a:lstStyle/>
          <a:p>
            <a:pPr rtl="0"/>
            <a:r>
              <a:rPr lang="zh-TW" altLang="en-US" sz="4800" dirty="0" smtClean="0">
                <a:solidFill>
                  <a:schemeClr val="bg1"/>
                </a:solidFill>
                <a:latin typeface="Microsoft JhengHei UI" panose="020B0604030504040204" pitchFamily="34" charset="-120"/>
                <a:ea typeface="Microsoft JhengHei UI" panose="020B0604030504040204" pitchFamily="34" charset="-120"/>
              </a:rPr>
              <a:t>各個縣市各個市區結婚狀況</a:t>
            </a:r>
            <a:endParaRPr lang="en-US" altLang="zh-TW" sz="4800" dirty="0">
              <a:solidFill>
                <a:schemeClr val="bg1"/>
              </a:solidFill>
              <a:latin typeface="Microsoft JhengHei UI" panose="020B0604030504040204" pitchFamily="34" charset="-120"/>
              <a:ea typeface="Microsoft JhengHei UI" panose="020B0604030504040204" pitchFamily="34" charset="-120"/>
            </a:endParaRPr>
          </a:p>
        </p:txBody>
      </p:sp>
      <p:sp>
        <p:nvSpPr>
          <p:cNvPr id="3" name="副標題 2"/>
          <p:cNvSpPr>
            <a:spLocks noGrp="1"/>
          </p:cNvSpPr>
          <p:nvPr>
            <p:ph type="subTitle" idx="4294967295"/>
          </p:nvPr>
        </p:nvSpPr>
        <p:spPr>
          <a:xfrm>
            <a:off x="855620" y="2933105"/>
            <a:ext cx="9582736" cy="1689822"/>
          </a:xfrm>
        </p:spPr>
        <p:txBody>
          <a:bodyPr rtlCol="0">
            <a:spAutoFit/>
          </a:bodyPr>
          <a:lstStyle/>
          <a:p>
            <a:pPr marL="0" indent="0" rtl="0">
              <a:buNone/>
            </a:pPr>
            <a:r>
              <a:rPr lang="zh-TW" altLang="en-US" sz="2400" dirty="0" smtClean="0">
                <a:solidFill>
                  <a:schemeClr val="bg1"/>
                </a:solidFill>
              </a:rPr>
              <a:t>學號</a:t>
            </a:r>
            <a:r>
              <a:rPr lang="en-US" altLang="zh-TW" sz="2400" dirty="0" smtClean="0">
                <a:solidFill>
                  <a:schemeClr val="bg1"/>
                </a:solidFill>
              </a:rPr>
              <a:t>: 407410058</a:t>
            </a:r>
            <a:r>
              <a:rPr lang="en-US" altLang="zh-TW" sz="2400" dirty="0">
                <a:solidFill>
                  <a:schemeClr val="bg1"/>
                </a:solidFill>
              </a:rPr>
              <a:t/>
            </a:r>
            <a:br>
              <a:rPr lang="en-US" altLang="zh-TW" sz="2400" dirty="0">
                <a:solidFill>
                  <a:schemeClr val="bg1"/>
                </a:solidFill>
              </a:rPr>
            </a:br>
            <a:r>
              <a:rPr lang="zh-TW" altLang="en-US" sz="2400" dirty="0" smtClean="0">
                <a:solidFill>
                  <a:schemeClr val="bg1"/>
                </a:solidFill>
              </a:rPr>
              <a:t>姓名</a:t>
            </a:r>
            <a:r>
              <a:rPr lang="en-US" altLang="zh-TW" sz="2400" dirty="0" smtClean="0">
                <a:solidFill>
                  <a:schemeClr val="bg1"/>
                </a:solidFill>
              </a:rPr>
              <a:t>:</a:t>
            </a:r>
            <a:r>
              <a:rPr lang="zh-TW" altLang="en-US" sz="2400" dirty="0" smtClean="0">
                <a:solidFill>
                  <a:schemeClr val="bg1"/>
                </a:solidFill>
              </a:rPr>
              <a:t> 賴威成</a:t>
            </a:r>
            <a:r>
              <a:rPr lang="en-US" altLang="zh-TW" sz="2400" dirty="0" smtClean="0">
                <a:solidFill>
                  <a:schemeClr val="bg1"/>
                </a:solidFill>
              </a:rPr>
              <a:t/>
            </a:r>
            <a:br>
              <a:rPr lang="en-US" altLang="zh-TW" sz="2400" dirty="0" smtClean="0">
                <a:solidFill>
                  <a:schemeClr val="bg1"/>
                </a:solidFill>
              </a:rPr>
            </a:br>
            <a:r>
              <a:rPr lang="zh-TW" altLang="en-US" sz="2400" dirty="0" smtClean="0">
                <a:solidFill>
                  <a:schemeClr val="bg1"/>
                </a:solidFill>
              </a:rPr>
              <a:t>系級</a:t>
            </a:r>
            <a:r>
              <a:rPr lang="en-US" altLang="zh-TW" sz="2400" dirty="0" smtClean="0">
                <a:solidFill>
                  <a:schemeClr val="bg1"/>
                </a:solidFill>
              </a:rPr>
              <a:t>:</a:t>
            </a:r>
            <a:r>
              <a:rPr lang="zh-TW" altLang="en-US" sz="2400" dirty="0" smtClean="0">
                <a:solidFill>
                  <a:schemeClr val="bg1"/>
                </a:solidFill>
              </a:rPr>
              <a:t> 資工二</a:t>
            </a:r>
            <a:r>
              <a:rPr lang="en-US" altLang="zh-TW" sz="2400" dirty="0" smtClean="0">
                <a:solidFill>
                  <a:schemeClr val="bg1"/>
                </a:solidFill>
              </a:rPr>
              <a:t>B</a:t>
            </a:r>
          </a:p>
        </p:txBody>
      </p:sp>
    </p:spTree>
    <p:extLst>
      <p:ext uri="{BB962C8B-B14F-4D97-AF65-F5344CB8AC3E}">
        <p14:creationId xmlns:p14="http://schemas.microsoft.com/office/powerpoint/2010/main" val="16674813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rtlCol="0"/>
          <a:lstStyle/>
          <a:p>
            <a:pPr rtl="0"/>
            <a:r>
              <a:rPr lang="zh-TW" altLang="en-US" dirty="0" smtClean="0">
                <a:cs typeface="Segoe UI Light" panose="020B0502040204020203" pitchFamily="34" charset="0"/>
              </a:rPr>
              <a:t>資料來源 </a:t>
            </a:r>
            <a:r>
              <a:rPr lang="en-US" altLang="zh-TW" dirty="0" smtClean="0">
                <a:cs typeface="Segoe UI Light" panose="020B0502040204020203" pitchFamily="34" charset="0"/>
              </a:rPr>
              <a:t>– </a:t>
            </a:r>
            <a:r>
              <a:rPr lang="zh-TW" altLang="en-US" dirty="0" smtClean="0">
                <a:cs typeface="Segoe UI Light" panose="020B0502040204020203" pitchFamily="34" charset="0"/>
              </a:rPr>
              <a:t>我自己額外加的欄位</a:t>
            </a:r>
            <a:endParaRPr lang="zh-TW" altLang="en-US" dirty="0">
              <a:latin typeface="Microsoft JhengHei UI" panose="020B0604030504040204" pitchFamily="34" charset="-120"/>
              <a:ea typeface="Microsoft JhengHei UI" panose="020B0604030504040204" pitchFamily="34" charset="-120"/>
              <a:cs typeface="Segoe UI Light" panose="020B0502040204020203" pitchFamily="34" charset="0"/>
            </a:endParaRPr>
          </a:p>
        </p:txBody>
      </p:sp>
      <p:graphicFrame>
        <p:nvGraphicFramePr>
          <p:cNvPr id="2" name="表格 1"/>
          <p:cNvGraphicFramePr>
            <a:graphicFrameLocks noGrp="1"/>
          </p:cNvGraphicFramePr>
          <p:nvPr>
            <p:extLst/>
          </p:nvPr>
        </p:nvGraphicFramePr>
        <p:xfrm>
          <a:off x="588054" y="1276121"/>
          <a:ext cx="10846470" cy="5315307"/>
        </p:xfrm>
        <a:graphic>
          <a:graphicData uri="http://schemas.openxmlformats.org/drawingml/2006/table">
            <a:tbl>
              <a:tblPr firstRow="1" bandRow="1">
                <a:tableStyleId>{5C22544A-7EE6-4342-B048-85BDC9FD1C3A}</a:tableStyleId>
              </a:tblPr>
              <a:tblGrid>
                <a:gridCol w="2037170">
                  <a:extLst>
                    <a:ext uri="{9D8B030D-6E8A-4147-A177-3AD203B41FA5}">
                      <a16:colId xmlns="" xmlns:a16="http://schemas.microsoft.com/office/drawing/2014/main" val="2012593865"/>
                    </a:ext>
                  </a:extLst>
                </a:gridCol>
                <a:gridCol w="2037170">
                  <a:extLst>
                    <a:ext uri="{9D8B030D-6E8A-4147-A177-3AD203B41FA5}">
                      <a16:colId xmlns="" xmlns:a16="http://schemas.microsoft.com/office/drawing/2014/main" val="1177085970"/>
                    </a:ext>
                  </a:extLst>
                </a:gridCol>
                <a:gridCol w="2037170">
                  <a:extLst>
                    <a:ext uri="{9D8B030D-6E8A-4147-A177-3AD203B41FA5}">
                      <a16:colId xmlns="" xmlns:a16="http://schemas.microsoft.com/office/drawing/2014/main" val="3616943759"/>
                    </a:ext>
                  </a:extLst>
                </a:gridCol>
                <a:gridCol w="4734960">
                  <a:extLst>
                    <a:ext uri="{9D8B030D-6E8A-4147-A177-3AD203B41FA5}">
                      <a16:colId xmlns="" xmlns:a16="http://schemas.microsoft.com/office/drawing/2014/main" val="3083222676"/>
                    </a:ext>
                  </a:extLst>
                </a:gridCol>
              </a:tblGrid>
              <a:tr h="386076">
                <a:tc>
                  <a:txBody>
                    <a:bodyPr/>
                    <a:lstStyle/>
                    <a:p>
                      <a:pPr algn="ctr"/>
                      <a:r>
                        <a:rPr lang="zh-TW" altLang="en-US" sz="1800" dirty="0" smtClean="0"/>
                        <a:t>資料欄名稱</a:t>
                      </a:r>
                      <a:endParaRPr lang="zh-TW" altLang="en-US" sz="1800" dirty="0"/>
                    </a:p>
                  </a:txBody>
                  <a:tcPr/>
                </a:tc>
                <a:tc>
                  <a:txBody>
                    <a:bodyPr/>
                    <a:lstStyle/>
                    <a:p>
                      <a:pPr algn="ctr"/>
                      <a:r>
                        <a:rPr lang="zh-TW" altLang="en-US" sz="1800" dirty="0" smtClean="0"/>
                        <a:t>資料表欄位名稱</a:t>
                      </a:r>
                      <a:endParaRPr lang="zh-TW" altLang="en-US" sz="1800" dirty="0"/>
                    </a:p>
                  </a:txBody>
                  <a:tcPr/>
                </a:tc>
                <a:tc>
                  <a:txBody>
                    <a:bodyPr/>
                    <a:lstStyle/>
                    <a:p>
                      <a:pPr algn="ctr"/>
                      <a:r>
                        <a:rPr lang="zh-TW" altLang="en-US" sz="1800" dirty="0" smtClean="0"/>
                        <a:t>型態</a:t>
                      </a:r>
                      <a:endParaRPr lang="zh-TW" altLang="en-US" sz="1800" dirty="0"/>
                    </a:p>
                  </a:txBody>
                  <a:tcPr/>
                </a:tc>
                <a:tc>
                  <a:txBody>
                    <a:bodyPr/>
                    <a:lstStyle/>
                    <a:p>
                      <a:pPr algn="ctr"/>
                      <a:r>
                        <a:rPr lang="zh-TW" altLang="en-US" sz="1800" dirty="0" smtClean="0"/>
                        <a:t>說明</a:t>
                      </a:r>
                      <a:endParaRPr lang="zh-TW" altLang="en-US" sz="1800" dirty="0"/>
                    </a:p>
                  </a:txBody>
                  <a:tcPr/>
                </a:tc>
                <a:extLst>
                  <a:ext uri="{0D108BD9-81ED-4DB2-BD59-A6C34878D82A}">
                    <a16:rowId xmlns="" xmlns:a16="http://schemas.microsoft.com/office/drawing/2014/main" val="2449762542"/>
                  </a:ext>
                </a:extLst>
              </a:tr>
              <a:tr h="666379">
                <a:tc>
                  <a:txBody>
                    <a:bodyPr/>
                    <a:lstStyle/>
                    <a:p>
                      <a:pPr algn="ctr"/>
                      <a:r>
                        <a:rPr lang="zh-TW" altLang="en-US" sz="1800" dirty="0" smtClean="0"/>
                        <a:t>縣市</a:t>
                      </a:r>
                      <a:endParaRPr lang="zh-TW" altLang="en-US" sz="1800" dirty="0"/>
                    </a:p>
                  </a:txBody>
                  <a:tcPr/>
                </a:tc>
                <a:tc>
                  <a:txBody>
                    <a:bodyPr/>
                    <a:lstStyle/>
                    <a:p>
                      <a:pPr algn="ctr"/>
                      <a:r>
                        <a:rPr lang="en-US" altLang="zh-TW" sz="1800" dirty="0" smtClean="0"/>
                        <a:t>County</a:t>
                      </a:r>
                      <a:endParaRPr lang="zh-TW" altLang="en-US" sz="1800" dirty="0"/>
                    </a:p>
                  </a:txBody>
                  <a:tcPr/>
                </a:tc>
                <a:tc>
                  <a:txBody>
                    <a:bodyPr/>
                    <a:lstStyle/>
                    <a:p>
                      <a:pPr algn="ctr"/>
                      <a:r>
                        <a:rPr lang="en-US" altLang="zh-TW" sz="1800" dirty="0" smtClean="0"/>
                        <a:t>char</a:t>
                      </a:r>
                      <a:endParaRPr lang="zh-TW" altLang="en-US" sz="1800" dirty="0"/>
                    </a:p>
                  </a:txBody>
                  <a:tcPr/>
                </a:tc>
                <a:tc>
                  <a:txBody>
                    <a:bodyPr/>
                    <a:lstStyle/>
                    <a:p>
                      <a:pPr algn="l"/>
                      <a:r>
                        <a:rPr lang="zh-TW" altLang="en-US" sz="1800" dirty="0" smtClean="0"/>
                        <a:t>把區域別分割成縣市和市區兩個部分，而此欄位資料內容取得縣市資訊</a:t>
                      </a:r>
                      <a:endParaRPr lang="zh-TW" altLang="en-US" sz="1800" dirty="0"/>
                    </a:p>
                  </a:txBody>
                  <a:tcPr/>
                </a:tc>
              </a:tr>
              <a:tr h="666379">
                <a:tc>
                  <a:txBody>
                    <a:bodyPr/>
                    <a:lstStyle/>
                    <a:p>
                      <a:pPr algn="ctr"/>
                      <a:r>
                        <a:rPr lang="zh-TW" altLang="en-US" sz="1800" dirty="0" smtClean="0"/>
                        <a:t>市區</a:t>
                      </a:r>
                      <a:endParaRPr lang="zh-TW" altLang="en-US" sz="1800" dirty="0"/>
                    </a:p>
                  </a:txBody>
                  <a:tcPr/>
                </a:tc>
                <a:tc>
                  <a:txBody>
                    <a:bodyPr/>
                    <a:lstStyle/>
                    <a:p>
                      <a:pPr algn="ctr"/>
                      <a:r>
                        <a:rPr lang="en-US" altLang="zh-TW" sz="1800" dirty="0" smtClean="0"/>
                        <a:t>City</a:t>
                      </a:r>
                      <a:endParaRPr lang="zh-TW" altLang="en-US" sz="1800" dirty="0"/>
                    </a:p>
                  </a:txBody>
                  <a:tcPr/>
                </a:tc>
                <a:tc>
                  <a:txBody>
                    <a:bodyPr/>
                    <a:lstStyle/>
                    <a:p>
                      <a:pPr algn="ctr"/>
                      <a:r>
                        <a:rPr lang="en-US" altLang="zh-TW" sz="1800" dirty="0" smtClean="0"/>
                        <a:t>char</a:t>
                      </a:r>
                      <a:endParaRPr lang="zh-TW" altLang="en-US" sz="1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800" dirty="0" smtClean="0"/>
                        <a:t>把區域別分割成縣市和市區兩個部分，而此欄位資料內容取得市區資訊</a:t>
                      </a:r>
                    </a:p>
                  </a:txBody>
                  <a:tcPr/>
                </a:tc>
              </a:tr>
              <a:tr h="951969">
                <a:tc>
                  <a:txBody>
                    <a:bodyPr/>
                    <a:lstStyle/>
                    <a:p>
                      <a:pPr algn="ctr"/>
                      <a:r>
                        <a:rPr lang="zh-TW" altLang="en-US" sz="1800" dirty="0" smtClean="0"/>
                        <a:t>女方年齡編號</a:t>
                      </a:r>
                      <a:endParaRPr lang="zh-TW" altLang="en-US" sz="1800" dirty="0"/>
                    </a:p>
                  </a:txBody>
                  <a:tcPr/>
                </a:tc>
                <a:tc>
                  <a:txBody>
                    <a:bodyPr/>
                    <a:lstStyle/>
                    <a:p>
                      <a:pPr algn="ctr"/>
                      <a:r>
                        <a:rPr lang="en-US" altLang="zh-TW" sz="1800" dirty="0" err="1" smtClean="0"/>
                        <a:t>Female_Age_Code</a:t>
                      </a:r>
                      <a:endParaRPr lang="zh-TW" altLang="en-US" sz="1800" dirty="0"/>
                    </a:p>
                  </a:txBody>
                  <a:tcPr/>
                </a:tc>
                <a:tc>
                  <a:txBody>
                    <a:bodyPr/>
                    <a:lstStyle/>
                    <a:p>
                      <a:pPr algn="ctr"/>
                      <a:r>
                        <a:rPr lang="en-US" altLang="zh-TW" sz="1800" dirty="0" err="1" smtClean="0"/>
                        <a:t>int</a:t>
                      </a:r>
                      <a:endParaRPr lang="zh-TW" altLang="en-US" sz="1800" dirty="0"/>
                    </a:p>
                  </a:txBody>
                  <a:tcPr/>
                </a:tc>
                <a:tc>
                  <a:txBody>
                    <a:bodyPr/>
                    <a:lstStyle/>
                    <a:p>
                      <a:pPr algn="l"/>
                      <a:r>
                        <a:rPr lang="zh-TW" altLang="en-US" sz="1800" dirty="0" smtClean="0"/>
                        <a:t>由於女方年齡所記錄的每一筆資料含有字串的部分，為了方便做資料統計，也是把每一筆資料內容全部變成數字</a:t>
                      </a:r>
                      <a:endParaRPr lang="zh-TW" altLang="en-US" sz="1800" dirty="0"/>
                    </a:p>
                  </a:txBody>
                  <a:tcPr/>
                </a:tc>
              </a:tr>
              <a:tr h="951969">
                <a:tc>
                  <a:txBody>
                    <a:bodyPr/>
                    <a:lstStyle/>
                    <a:p>
                      <a:pPr algn="ctr"/>
                      <a:r>
                        <a:rPr lang="zh-TW" altLang="en-US" sz="1800" dirty="0" smtClean="0"/>
                        <a:t>男方年齡編號</a:t>
                      </a:r>
                      <a:endParaRPr lang="zh-TW" altLang="en-US" sz="1800" dirty="0"/>
                    </a:p>
                  </a:txBody>
                  <a:tcPr/>
                </a:tc>
                <a:tc>
                  <a:txBody>
                    <a:bodyPr/>
                    <a:lstStyle/>
                    <a:p>
                      <a:pPr algn="ctr"/>
                      <a:r>
                        <a:rPr lang="en-US" altLang="zh-TW" sz="1800" dirty="0" err="1" smtClean="0"/>
                        <a:t>Male_Age_Code</a:t>
                      </a:r>
                      <a:endParaRPr lang="zh-TW" altLang="en-US" sz="1800" dirty="0"/>
                    </a:p>
                  </a:txBody>
                  <a:tcPr/>
                </a:tc>
                <a:tc>
                  <a:txBody>
                    <a:bodyPr/>
                    <a:lstStyle/>
                    <a:p>
                      <a:pPr algn="ctr"/>
                      <a:r>
                        <a:rPr lang="en-US" altLang="zh-TW" sz="1800" dirty="0" err="1" smtClean="0"/>
                        <a:t>int</a:t>
                      </a:r>
                      <a:endParaRPr lang="zh-TW" altLang="en-US" sz="1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800" dirty="0" smtClean="0"/>
                        <a:t>由於男方年齡所記錄的每一筆資料含有字串的部分，為了方便做資料統計，也是把每一筆資料內容全部變成數字</a:t>
                      </a:r>
                    </a:p>
                  </a:txBody>
                  <a:tcPr/>
                </a:tc>
              </a:tr>
              <a:tr h="386076">
                <a:tc>
                  <a:txBody>
                    <a:bodyPr/>
                    <a:lstStyle/>
                    <a:p>
                      <a:pPr algn="ctr"/>
                      <a:r>
                        <a:rPr lang="zh-TW" altLang="en-US" sz="1800" dirty="0" smtClean="0"/>
                        <a:t>結婚年齡差</a:t>
                      </a:r>
                      <a:endParaRPr lang="zh-TW" altLang="en-US" sz="1800" dirty="0"/>
                    </a:p>
                  </a:txBody>
                  <a:tcPr/>
                </a:tc>
                <a:tc>
                  <a:txBody>
                    <a:bodyPr/>
                    <a:lstStyle/>
                    <a:p>
                      <a:pPr algn="ctr"/>
                      <a:r>
                        <a:rPr lang="en-US" altLang="zh-TW" sz="1800" dirty="0" err="1" smtClean="0"/>
                        <a:t>Marry_Difference</a:t>
                      </a:r>
                      <a:endParaRPr lang="zh-TW" altLang="en-US" sz="1800" dirty="0"/>
                    </a:p>
                  </a:txBody>
                  <a:tcPr/>
                </a:tc>
                <a:tc>
                  <a:txBody>
                    <a:bodyPr/>
                    <a:lstStyle/>
                    <a:p>
                      <a:pPr algn="ctr"/>
                      <a:r>
                        <a:rPr lang="en-US" altLang="zh-TW" sz="1800" dirty="0" err="1" smtClean="0"/>
                        <a:t>int</a:t>
                      </a:r>
                      <a:endParaRPr lang="zh-TW" altLang="en-US" sz="1800" dirty="0"/>
                    </a:p>
                  </a:txBody>
                  <a:tcPr/>
                </a:tc>
                <a:tc>
                  <a:txBody>
                    <a:bodyPr/>
                    <a:lstStyle/>
                    <a:p>
                      <a:pPr algn="l"/>
                      <a:r>
                        <a:rPr lang="zh-TW" altLang="en-US" sz="1800" dirty="0" smtClean="0"/>
                        <a:t>記錄男方結婚年齡和女方結婚年齡的差距</a:t>
                      </a:r>
                      <a:endParaRPr lang="zh-TW" altLang="en-US" sz="1800" dirty="0"/>
                    </a:p>
                  </a:txBody>
                  <a:tcPr/>
                </a:tc>
              </a:tr>
              <a:tr h="666379">
                <a:tc>
                  <a:txBody>
                    <a:bodyPr/>
                    <a:lstStyle/>
                    <a:p>
                      <a:pPr algn="ctr"/>
                      <a:r>
                        <a:rPr lang="zh-TW" altLang="en-US" sz="1800" dirty="0" smtClean="0"/>
                        <a:t>縣市編號</a:t>
                      </a:r>
                      <a:endParaRPr lang="zh-TW" altLang="en-US" sz="1800" dirty="0"/>
                    </a:p>
                  </a:txBody>
                  <a:tcPr/>
                </a:tc>
                <a:tc>
                  <a:txBody>
                    <a:bodyPr/>
                    <a:lstStyle/>
                    <a:p>
                      <a:pPr algn="ctr"/>
                      <a:r>
                        <a:rPr lang="en-US" altLang="zh-TW" sz="1800" dirty="0" err="1" smtClean="0"/>
                        <a:t>County_Code</a:t>
                      </a:r>
                      <a:endParaRPr lang="zh-TW" altLang="en-US" sz="1800" dirty="0"/>
                    </a:p>
                  </a:txBody>
                  <a:tcPr/>
                </a:tc>
                <a:tc>
                  <a:txBody>
                    <a:bodyPr/>
                    <a:lstStyle/>
                    <a:p>
                      <a:pPr algn="ctr"/>
                      <a:r>
                        <a:rPr lang="en-US" altLang="zh-TW" sz="1800" dirty="0" err="1" smtClean="0"/>
                        <a:t>int</a:t>
                      </a:r>
                      <a:endParaRPr lang="zh-TW" altLang="en-US" sz="1800" dirty="0"/>
                    </a:p>
                  </a:txBody>
                  <a:tcPr/>
                </a:tc>
                <a:tc>
                  <a:txBody>
                    <a:bodyPr/>
                    <a:lstStyle/>
                    <a:p>
                      <a:pPr algn="l"/>
                      <a:r>
                        <a:rPr lang="zh-TW" altLang="en-US" sz="1800" dirty="0" smtClean="0"/>
                        <a:t>縣市原本記錄的資料型態是字串，為了方便做資料統計，就把每個縣市的名稱給數字化</a:t>
                      </a:r>
                      <a:endParaRPr lang="zh-TW" altLang="en-US" sz="1800" dirty="0"/>
                    </a:p>
                  </a:txBody>
                  <a:tcPr/>
                </a:tc>
              </a:tr>
              <a:tr h="386076">
                <a:tc>
                  <a:txBody>
                    <a:bodyPr/>
                    <a:lstStyle/>
                    <a:p>
                      <a:pPr algn="ctr"/>
                      <a:r>
                        <a:rPr lang="zh-TW" altLang="en-US" sz="1800" dirty="0" smtClean="0"/>
                        <a:t>市區編號</a:t>
                      </a:r>
                      <a:endParaRPr lang="zh-TW" altLang="en-US" sz="1800" dirty="0"/>
                    </a:p>
                  </a:txBody>
                  <a:tcPr/>
                </a:tc>
                <a:tc>
                  <a:txBody>
                    <a:bodyPr/>
                    <a:lstStyle/>
                    <a:p>
                      <a:pPr algn="ctr"/>
                      <a:r>
                        <a:rPr lang="en-US" altLang="zh-TW" sz="1800" dirty="0" err="1" smtClean="0"/>
                        <a:t>City_Code</a:t>
                      </a:r>
                      <a:endParaRPr lang="zh-TW" altLang="en-US" sz="1800" dirty="0"/>
                    </a:p>
                  </a:txBody>
                  <a:tcPr/>
                </a:tc>
                <a:tc>
                  <a:txBody>
                    <a:bodyPr/>
                    <a:lstStyle/>
                    <a:p>
                      <a:pPr algn="ctr"/>
                      <a:r>
                        <a:rPr lang="en-US" altLang="zh-TW" sz="1800" dirty="0" err="1" smtClean="0"/>
                        <a:t>int</a:t>
                      </a:r>
                      <a:endParaRPr lang="zh-TW" altLang="en-US" sz="1800" dirty="0"/>
                    </a:p>
                  </a:txBody>
                  <a:tcPr/>
                </a:tc>
                <a:tc>
                  <a:txBody>
                    <a:bodyPr/>
                    <a:lstStyle/>
                    <a:p>
                      <a:pPr algn="l"/>
                      <a:r>
                        <a:rPr lang="zh-TW" altLang="en-US" sz="1800" dirty="0" smtClean="0"/>
                        <a:t>把每一個縣市中的每一個市區以數字的方式記錄下來，方便之後切割資料表和統計使用</a:t>
                      </a:r>
                      <a:endParaRPr lang="zh-TW" altLang="en-US" sz="1800" dirty="0"/>
                    </a:p>
                  </a:txBody>
                  <a:tcPr/>
                </a:tc>
              </a:tr>
            </a:tbl>
          </a:graphicData>
        </a:graphic>
      </p:graphicFrame>
    </p:spTree>
    <p:extLst>
      <p:ext uri="{BB962C8B-B14F-4D97-AF65-F5344CB8AC3E}">
        <p14:creationId xmlns:p14="http://schemas.microsoft.com/office/powerpoint/2010/main" val="13531328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r>
              <a:rPr lang="zh-TW" altLang="en-US" dirty="0" smtClean="0"/>
              <a:t>正規化</a:t>
            </a:r>
            <a:endParaRPr lang="zh-TW" altLang="en-US" dirty="0"/>
          </a:p>
        </p:txBody>
      </p:sp>
    </p:spTree>
    <p:extLst>
      <p:ext uri="{BB962C8B-B14F-4D97-AF65-F5344CB8AC3E}">
        <p14:creationId xmlns:p14="http://schemas.microsoft.com/office/powerpoint/2010/main" val="37722531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rtlCol="0"/>
          <a:lstStyle/>
          <a:p>
            <a:pPr rtl="0"/>
            <a:r>
              <a:rPr lang="zh-TW" altLang="en-US" dirty="0" smtClean="0">
                <a:latin typeface="Microsoft JhengHei UI" panose="020B0604030504040204" pitchFamily="34" charset="-120"/>
                <a:ea typeface="Microsoft JhengHei UI" panose="020B0604030504040204" pitchFamily="34" charset="-120"/>
                <a:cs typeface="Segoe UI Light" panose="020B0502040204020203" pitchFamily="34" charset="0"/>
              </a:rPr>
              <a:t>正規化</a:t>
            </a:r>
            <a:endParaRPr lang="zh-TW" altLang="en-US" dirty="0">
              <a:latin typeface="Microsoft JhengHei UI" panose="020B0604030504040204" pitchFamily="34" charset="-120"/>
              <a:ea typeface="Microsoft JhengHei UI" panose="020B0604030504040204" pitchFamily="34" charset="-120"/>
              <a:cs typeface="Segoe UI Light" panose="020B0502040204020203" pitchFamily="34" charset="0"/>
            </a:endParaRPr>
          </a:p>
        </p:txBody>
      </p:sp>
      <p:graphicFrame>
        <p:nvGraphicFramePr>
          <p:cNvPr id="4" name="表格 3"/>
          <p:cNvGraphicFramePr>
            <a:graphicFrameLocks noGrp="1"/>
          </p:cNvGraphicFramePr>
          <p:nvPr>
            <p:extLst/>
          </p:nvPr>
        </p:nvGraphicFramePr>
        <p:xfrm>
          <a:off x="610524" y="1403580"/>
          <a:ext cx="3251200" cy="1112520"/>
        </p:xfrm>
        <a:graphic>
          <a:graphicData uri="http://schemas.openxmlformats.org/drawingml/2006/table">
            <a:tbl>
              <a:tblPr firstRow="1" bandRow="1">
                <a:tableStyleId>{5C22544A-7EE6-4342-B048-85BDC9FD1C3A}</a:tableStyleId>
              </a:tblPr>
              <a:tblGrid>
                <a:gridCol w="1625600">
                  <a:extLst>
                    <a:ext uri="{9D8B030D-6E8A-4147-A177-3AD203B41FA5}">
                      <a16:colId xmlns="" xmlns:a16="http://schemas.microsoft.com/office/drawing/2014/main" val="25882072"/>
                    </a:ext>
                  </a:extLst>
                </a:gridCol>
                <a:gridCol w="1625600">
                  <a:extLst>
                    <a:ext uri="{9D8B030D-6E8A-4147-A177-3AD203B41FA5}">
                      <a16:colId xmlns="" xmlns:a16="http://schemas.microsoft.com/office/drawing/2014/main" val="2658594334"/>
                    </a:ext>
                  </a:extLst>
                </a:gridCol>
              </a:tblGrid>
              <a:tr h="370840">
                <a:tc gridSpan="2">
                  <a:txBody>
                    <a:bodyPr/>
                    <a:lstStyle/>
                    <a:p>
                      <a:pPr algn="ctr"/>
                      <a:r>
                        <a:rPr lang="zh-TW" altLang="en-US" dirty="0" smtClean="0"/>
                        <a:t>女生年齡</a:t>
                      </a:r>
                      <a:endParaRPr lang="zh-TW" altLang="en-US" dirty="0"/>
                    </a:p>
                  </a:txBody>
                  <a:tcPr/>
                </a:tc>
                <a:tc hMerge="1">
                  <a:txBody>
                    <a:bodyPr/>
                    <a:lstStyle/>
                    <a:p>
                      <a:endParaRPr lang="zh-TW" altLang="en-US" dirty="0"/>
                    </a:p>
                  </a:txBody>
                  <a:tcPr/>
                </a:tc>
                <a:extLst>
                  <a:ext uri="{0D108BD9-81ED-4DB2-BD59-A6C34878D82A}">
                    <a16:rowId xmlns="" xmlns:a16="http://schemas.microsoft.com/office/drawing/2014/main" val="2230223078"/>
                  </a:ext>
                </a:extLst>
              </a:tr>
              <a:tr h="370840">
                <a:tc>
                  <a:txBody>
                    <a:bodyPr/>
                    <a:lstStyle/>
                    <a:p>
                      <a:r>
                        <a:rPr lang="zh-TW" altLang="en-US" dirty="0" smtClean="0">
                          <a:solidFill>
                            <a:srgbClr val="FF0000"/>
                          </a:solidFill>
                        </a:rPr>
                        <a:t>女方年齡編號</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t>女方年齡</a:t>
                      </a:r>
                    </a:p>
                  </a:txBody>
                  <a:tcPr/>
                </a:tc>
                <a:extLst>
                  <a:ext uri="{0D108BD9-81ED-4DB2-BD59-A6C34878D82A}">
                    <a16:rowId xmlns="" xmlns:a16="http://schemas.microsoft.com/office/drawing/2014/main" val="542705083"/>
                  </a:ext>
                </a:extLst>
              </a:tr>
              <a:tr h="370840">
                <a:tc>
                  <a:txBody>
                    <a:bodyPr/>
                    <a:lstStyle/>
                    <a:p>
                      <a:r>
                        <a:rPr lang="en-US" altLang="zh-TW" dirty="0" err="1" smtClean="0">
                          <a:solidFill>
                            <a:srgbClr val="FF0000"/>
                          </a:solidFill>
                        </a:rPr>
                        <a:t>int</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smtClean="0"/>
                        <a:t>char</a:t>
                      </a:r>
                      <a:endParaRPr lang="zh-TW" altLang="en-US" dirty="0"/>
                    </a:p>
                  </a:txBody>
                  <a:tcPr/>
                </a:tc>
                <a:extLst>
                  <a:ext uri="{0D108BD9-81ED-4DB2-BD59-A6C34878D82A}">
                    <a16:rowId xmlns="" xmlns:a16="http://schemas.microsoft.com/office/drawing/2014/main" val="736968605"/>
                  </a:ext>
                </a:extLst>
              </a:tr>
            </a:tbl>
          </a:graphicData>
        </a:graphic>
      </p:graphicFrame>
      <p:graphicFrame>
        <p:nvGraphicFramePr>
          <p:cNvPr id="8" name="表格 7"/>
          <p:cNvGraphicFramePr>
            <a:graphicFrameLocks noGrp="1"/>
          </p:cNvGraphicFramePr>
          <p:nvPr>
            <p:extLst/>
          </p:nvPr>
        </p:nvGraphicFramePr>
        <p:xfrm>
          <a:off x="4056739" y="1414920"/>
          <a:ext cx="3251200" cy="1107440"/>
        </p:xfrm>
        <a:graphic>
          <a:graphicData uri="http://schemas.openxmlformats.org/drawingml/2006/table">
            <a:tbl>
              <a:tblPr firstRow="1" bandRow="1">
                <a:tableStyleId>{5C22544A-7EE6-4342-B048-85BDC9FD1C3A}</a:tableStyleId>
              </a:tblPr>
              <a:tblGrid>
                <a:gridCol w="1625600">
                  <a:extLst>
                    <a:ext uri="{9D8B030D-6E8A-4147-A177-3AD203B41FA5}">
                      <a16:colId xmlns="" xmlns:a16="http://schemas.microsoft.com/office/drawing/2014/main" val="25882072"/>
                    </a:ext>
                  </a:extLst>
                </a:gridCol>
                <a:gridCol w="1625600">
                  <a:extLst>
                    <a:ext uri="{9D8B030D-6E8A-4147-A177-3AD203B41FA5}">
                      <a16:colId xmlns="" xmlns:a16="http://schemas.microsoft.com/office/drawing/2014/main" val="2658594334"/>
                    </a:ext>
                  </a:extLst>
                </a:gridCol>
              </a:tblGrid>
              <a:tr h="0">
                <a:tc gridSpan="2">
                  <a:txBody>
                    <a:bodyPr/>
                    <a:lstStyle/>
                    <a:p>
                      <a:pPr algn="ctr"/>
                      <a:r>
                        <a:rPr lang="zh-TW" altLang="en-US" dirty="0" smtClean="0"/>
                        <a:t>男生年齡</a:t>
                      </a:r>
                      <a:endParaRPr lang="zh-TW" altLang="en-US" dirty="0"/>
                    </a:p>
                  </a:txBody>
                  <a:tcPr/>
                </a:tc>
                <a:tc hMerge="1">
                  <a:txBody>
                    <a:bodyPr/>
                    <a:lstStyle/>
                    <a:p>
                      <a:endParaRPr lang="zh-TW" altLang="en-US" dirty="0"/>
                    </a:p>
                  </a:txBody>
                  <a:tcPr/>
                </a:tc>
                <a:extLst>
                  <a:ext uri="{0D108BD9-81ED-4DB2-BD59-A6C34878D82A}">
                    <a16:rowId xmlns="" xmlns:a16="http://schemas.microsoft.com/office/drawing/2014/main" val="2230223078"/>
                  </a:ext>
                </a:extLst>
              </a:tr>
              <a:tr h="370840">
                <a:tc>
                  <a:txBody>
                    <a:bodyPr/>
                    <a:lstStyle/>
                    <a:p>
                      <a:r>
                        <a:rPr lang="zh-TW" altLang="en-US" dirty="0" smtClean="0">
                          <a:solidFill>
                            <a:srgbClr val="FF0000"/>
                          </a:solidFill>
                        </a:rPr>
                        <a:t>男方年齡編號</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t>男方年齡</a:t>
                      </a:r>
                    </a:p>
                  </a:txBody>
                  <a:tcPr/>
                </a:tc>
                <a:extLst>
                  <a:ext uri="{0D108BD9-81ED-4DB2-BD59-A6C34878D82A}">
                    <a16:rowId xmlns="" xmlns:a16="http://schemas.microsoft.com/office/drawing/2014/main" val="542705083"/>
                  </a:ext>
                </a:extLst>
              </a:tr>
              <a:tr h="370840">
                <a:tc>
                  <a:txBody>
                    <a:bodyPr/>
                    <a:lstStyle/>
                    <a:p>
                      <a:r>
                        <a:rPr lang="en-US" altLang="zh-TW" dirty="0" err="1" smtClean="0">
                          <a:solidFill>
                            <a:srgbClr val="FF0000"/>
                          </a:solidFill>
                        </a:rPr>
                        <a:t>int</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smtClean="0"/>
                        <a:t>char</a:t>
                      </a:r>
                      <a:endParaRPr lang="zh-TW" altLang="en-US" dirty="0"/>
                    </a:p>
                  </a:txBody>
                  <a:tcPr/>
                </a:tc>
                <a:extLst>
                  <a:ext uri="{0D108BD9-81ED-4DB2-BD59-A6C34878D82A}">
                    <a16:rowId xmlns="" xmlns:a16="http://schemas.microsoft.com/office/drawing/2014/main" val="736968605"/>
                  </a:ext>
                </a:extLst>
              </a:tr>
            </a:tbl>
          </a:graphicData>
        </a:graphic>
      </p:graphicFrame>
      <p:graphicFrame>
        <p:nvGraphicFramePr>
          <p:cNvPr id="9" name="表格 8"/>
          <p:cNvGraphicFramePr>
            <a:graphicFrameLocks noGrp="1"/>
          </p:cNvGraphicFramePr>
          <p:nvPr>
            <p:extLst/>
          </p:nvPr>
        </p:nvGraphicFramePr>
        <p:xfrm>
          <a:off x="602265" y="5152675"/>
          <a:ext cx="8128002" cy="1381760"/>
        </p:xfrm>
        <a:graphic>
          <a:graphicData uri="http://schemas.openxmlformats.org/drawingml/2006/table">
            <a:tbl>
              <a:tblPr firstRow="1" bandRow="1">
                <a:tableStyleId>{5C22544A-7EE6-4342-B048-85BDC9FD1C3A}</a:tableStyleId>
              </a:tblPr>
              <a:tblGrid>
                <a:gridCol w="1354667">
                  <a:extLst>
                    <a:ext uri="{9D8B030D-6E8A-4147-A177-3AD203B41FA5}">
                      <a16:colId xmlns="" xmlns:a16="http://schemas.microsoft.com/office/drawing/2014/main" val="25882072"/>
                    </a:ext>
                  </a:extLst>
                </a:gridCol>
                <a:gridCol w="1354667">
                  <a:extLst>
                    <a:ext uri="{9D8B030D-6E8A-4147-A177-3AD203B41FA5}">
                      <a16:colId xmlns="" xmlns:a16="http://schemas.microsoft.com/office/drawing/2014/main" val="2658594334"/>
                    </a:ext>
                  </a:extLst>
                </a:gridCol>
                <a:gridCol w="1354667">
                  <a:extLst>
                    <a:ext uri="{9D8B030D-6E8A-4147-A177-3AD203B41FA5}">
                      <a16:colId xmlns="" xmlns:a16="http://schemas.microsoft.com/office/drawing/2014/main" val="4238598052"/>
                    </a:ext>
                  </a:extLst>
                </a:gridCol>
                <a:gridCol w="1354667">
                  <a:extLst>
                    <a:ext uri="{9D8B030D-6E8A-4147-A177-3AD203B41FA5}">
                      <a16:colId xmlns="" xmlns:a16="http://schemas.microsoft.com/office/drawing/2014/main" val="3199564705"/>
                    </a:ext>
                  </a:extLst>
                </a:gridCol>
                <a:gridCol w="1354667"/>
                <a:gridCol w="1354667">
                  <a:extLst>
                    <a:ext uri="{9D8B030D-6E8A-4147-A177-3AD203B41FA5}">
                      <a16:colId xmlns="" xmlns:a16="http://schemas.microsoft.com/office/drawing/2014/main" val="2674389686"/>
                    </a:ext>
                  </a:extLst>
                </a:gridCol>
              </a:tblGrid>
              <a:tr h="370840">
                <a:tc gridSpan="6">
                  <a:txBody>
                    <a:bodyPr/>
                    <a:lstStyle/>
                    <a:p>
                      <a:pPr algn="ctr"/>
                      <a:r>
                        <a:rPr lang="zh-TW" altLang="en-US" dirty="0" smtClean="0"/>
                        <a:t>結婚</a:t>
                      </a:r>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a:p>
                  </a:txBody>
                  <a:tcPr/>
                </a:tc>
                <a:tc hMerge="1">
                  <a:txBody>
                    <a:bodyPr/>
                    <a:lstStyle/>
                    <a:p>
                      <a:endParaRPr lang="zh-TW" altLang="en-US" dirty="0"/>
                    </a:p>
                  </a:txBody>
                  <a:tcPr/>
                </a:tc>
                <a:extLst>
                  <a:ext uri="{0D108BD9-81ED-4DB2-BD59-A6C34878D82A}">
                    <a16:rowId xmlns="" xmlns:a16="http://schemas.microsoft.com/office/drawing/2014/main" val="2230223078"/>
                  </a:ext>
                </a:extLst>
              </a:tr>
              <a:tr h="370840">
                <a:tc>
                  <a:txBody>
                    <a:bodyPr/>
                    <a:lstStyle/>
                    <a:p>
                      <a:r>
                        <a:rPr lang="zh-TW" altLang="en-US" dirty="0" smtClean="0">
                          <a:solidFill>
                            <a:srgbClr val="FF0000"/>
                          </a:solidFill>
                        </a:rPr>
                        <a:t>縣市編號</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solidFill>
                            <a:srgbClr val="FF0000"/>
                          </a:solidFill>
                        </a:rPr>
                        <a:t>市區編號</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solidFill>
                            <a:srgbClr val="FF0000"/>
                          </a:solidFill>
                        </a:rPr>
                        <a:t>女方年齡編號</a:t>
                      </a:r>
                    </a:p>
                  </a:txBody>
                  <a:tcPr/>
                </a:tc>
                <a:tc>
                  <a:txBody>
                    <a:bodyPr/>
                    <a:lstStyle/>
                    <a:p>
                      <a:r>
                        <a:rPr lang="zh-TW" altLang="en-US" dirty="0" smtClean="0">
                          <a:solidFill>
                            <a:srgbClr val="FF0000"/>
                          </a:solidFill>
                        </a:rPr>
                        <a:t>男方年齡編號</a:t>
                      </a:r>
                      <a:endParaRPr lang="zh-TW" altLang="en-US" dirty="0">
                        <a:solidFill>
                          <a:srgbClr val="FF0000"/>
                        </a:solidFill>
                      </a:endParaRPr>
                    </a:p>
                  </a:txBody>
                  <a:tcPr/>
                </a:tc>
                <a:tc>
                  <a:txBody>
                    <a:bodyPr/>
                    <a:lstStyle/>
                    <a:p>
                      <a:r>
                        <a:rPr lang="zh-TW" altLang="en-US" dirty="0" smtClean="0"/>
                        <a:t>結婚對數</a:t>
                      </a:r>
                      <a:endParaRPr lang="zh-TW"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t>結婚年齡差</a:t>
                      </a:r>
                    </a:p>
                  </a:txBody>
                  <a:tcPr/>
                </a:tc>
                <a:extLst>
                  <a:ext uri="{0D108BD9-81ED-4DB2-BD59-A6C34878D82A}">
                    <a16:rowId xmlns="" xmlns:a16="http://schemas.microsoft.com/office/drawing/2014/main" val="542705083"/>
                  </a:ext>
                </a:extLst>
              </a:tr>
              <a:tr h="370840">
                <a:tc>
                  <a:txBody>
                    <a:bodyPr/>
                    <a:lstStyle/>
                    <a:p>
                      <a:r>
                        <a:rPr lang="en-US" altLang="zh-TW" dirty="0" err="1" smtClean="0">
                          <a:solidFill>
                            <a:srgbClr val="FF0000"/>
                          </a:solidFill>
                        </a:rPr>
                        <a:t>int</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smtClean="0">
                          <a:solidFill>
                            <a:srgbClr val="FF0000"/>
                          </a:solidFill>
                        </a:rPr>
                        <a:t>int</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smtClean="0">
                          <a:solidFill>
                            <a:srgbClr val="FF0000"/>
                          </a:solidFill>
                        </a:rPr>
                        <a:t>int</a:t>
                      </a:r>
                      <a:endParaRPr lang="zh-TW" altLang="en-US" dirty="0">
                        <a:solidFill>
                          <a:srgbClr val="FF0000"/>
                        </a:solidFill>
                      </a:endParaRPr>
                    </a:p>
                  </a:txBody>
                  <a:tcPr/>
                </a:tc>
                <a:tc>
                  <a:txBody>
                    <a:bodyPr/>
                    <a:lstStyle/>
                    <a:p>
                      <a:r>
                        <a:rPr lang="en-US" altLang="zh-TW" dirty="0" err="1" smtClean="0">
                          <a:solidFill>
                            <a:srgbClr val="FF0000"/>
                          </a:solidFill>
                        </a:rPr>
                        <a:t>int</a:t>
                      </a:r>
                      <a:endParaRPr lang="zh-TW" altLang="en-US" dirty="0">
                        <a:solidFill>
                          <a:srgbClr val="FF0000"/>
                        </a:solidFill>
                      </a:endParaRPr>
                    </a:p>
                  </a:txBody>
                  <a:tcPr/>
                </a:tc>
                <a:tc>
                  <a:txBody>
                    <a:bodyPr/>
                    <a:lstStyle/>
                    <a:p>
                      <a:r>
                        <a:rPr lang="en-US" altLang="zh-TW" dirty="0" err="1" smtClean="0"/>
                        <a:t>int</a:t>
                      </a:r>
                      <a:endParaRPr lang="zh-TW"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smtClean="0"/>
                        <a:t>int</a:t>
                      </a:r>
                      <a:endParaRPr lang="zh-TW" altLang="en-US" dirty="0"/>
                    </a:p>
                  </a:txBody>
                  <a:tcPr/>
                </a:tc>
                <a:extLst>
                  <a:ext uri="{0D108BD9-81ED-4DB2-BD59-A6C34878D82A}">
                    <a16:rowId xmlns="" xmlns:a16="http://schemas.microsoft.com/office/drawing/2014/main" val="736968605"/>
                  </a:ext>
                </a:extLst>
              </a:tr>
            </a:tbl>
          </a:graphicData>
        </a:graphic>
      </p:graphicFrame>
      <p:graphicFrame>
        <p:nvGraphicFramePr>
          <p:cNvPr id="7" name="表格 6"/>
          <p:cNvGraphicFramePr>
            <a:graphicFrameLocks noGrp="1"/>
          </p:cNvGraphicFramePr>
          <p:nvPr>
            <p:extLst/>
          </p:nvPr>
        </p:nvGraphicFramePr>
        <p:xfrm>
          <a:off x="7485618" y="1422183"/>
          <a:ext cx="3251200" cy="1112520"/>
        </p:xfrm>
        <a:graphic>
          <a:graphicData uri="http://schemas.openxmlformats.org/drawingml/2006/table">
            <a:tbl>
              <a:tblPr firstRow="1" bandRow="1">
                <a:tableStyleId>{5C22544A-7EE6-4342-B048-85BDC9FD1C3A}</a:tableStyleId>
              </a:tblPr>
              <a:tblGrid>
                <a:gridCol w="1625600">
                  <a:extLst>
                    <a:ext uri="{9D8B030D-6E8A-4147-A177-3AD203B41FA5}">
                      <a16:colId xmlns="" xmlns:a16="http://schemas.microsoft.com/office/drawing/2014/main" val="25882072"/>
                    </a:ext>
                  </a:extLst>
                </a:gridCol>
                <a:gridCol w="1625600">
                  <a:extLst>
                    <a:ext uri="{9D8B030D-6E8A-4147-A177-3AD203B41FA5}">
                      <a16:colId xmlns="" xmlns:a16="http://schemas.microsoft.com/office/drawing/2014/main" val="2658594334"/>
                    </a:ext>
                  </a:extLst>
                </a:gridCol>
              </a:tblGrid>
              <a:tr h="370840">
                <a:tc gridSpan="2">
                  <a:txBody>
                    <a:bodyPr/>
                    <a:lstStyle/>
                    <a:p>
                      <a:pPr algn="ctr"/>
                      <a:r>
                        <a:rPr lang="zh-TW" altLang="en-US" dirty="0" smtClean="0"/>
                        <a:t>市區名稱</a:t>
                      </a:r>
                      <a:endParaRPr lang="zh-TW" altLang="en-US" dirty="0"/>
                    </a:p>
                  </a:txBody>
                  <a:tcPr/>
                </a:tc>
                <a:tc hMerge="1">
                  <a:txBody>
                    <a:bodyPr/>
                    <a:lstStyle/>
                    <a:p>
                      <a:endParaRPr lang="zh-TW" altLang="en-US" dirty="0"/>
                    </a:p>
                  </a:txBody>
                  <a:tcPr/>
                </a:tc>
                <a:extLst>
                  <a:ext uri="{0D108BD9-81ED-4DB2-BD59-A6C34878D82A}">
                    <a16:rowId xmlns="" xmlns:a16="http://schemas.microsoft.com/office/drawing/2014/main" val="2230223078"/>
                  </a:ext>
                </a:extLst>
              </a:tr>
              <a:tr h="370840">
                <a:tc>
                  <a:txBody>
                    <a:bodyPr/>
                    <a:lstStyle/>
                    <a:p>
                      <a:r>
                        <a:rPr lang="zh-TW" altLang="en-US" dirty="0" smtClean="0">
                          <a:solidFill>
                            <a:srgbClr val="FF0000"/>
                          </a:solidFill>
                        </a:rPr>
                        <a:t>市區編號</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t>市區</a:t>
                      </a:r>
                    </a:p>
                  </a:txBody>
                  <a:tcPr/>
                </a:tc>
                <a:extLst>
                  <a:ext uri="{0D108BD9-81ED-4DB2-BD59-A6C34878D82A}">
                    <a16:rowId xmlns="" xmlns:a16="http://schemas.microsoft.com/office/drawing/2014/main" val="542705083"/>
                  </a:ext>
                </a:extLst>
              </a:tr>
              <a:tr h="370840">
                <a:tc>
                  <a:txBody>
                    <a:bodyPr/>
                    <a:lstStyle/>
                    <a:p>
                      <a:r>
                        <a:rPr lang="en-US" altLang="zh-TW" dirty="0" err="1" smtClean="0">
                          <a:solidFill>
                            <a:srgbClr val="FF0000"/>
                          </a:solidFill>
                        </a:rPr>
                        <a:t>int</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smtClean="0"/>
                        <a:t>char</a:t>
                      </a:r>
                      <a:endParaRPr lang="zh-TW" altLang="en-US" dirty="0"/>
                    </a:p>
                  </a:txBody>
                  <a:tcPr/>
                </a:tc>
                <a:extLst>
                  <a:ext uri="{0D108BD9-81ED-4DB2-BD59-A6C34878D82A}">
                    <a16:rowId xmlns="" xmlns:a16="http://schemas.microsoft.com/office/drawing/2014/main" val="736968605"/>
                  </a:ext>
                </a:extLst>
              </a:tr>
            </a:tbl>
          </a:graphicData>
        </a:graphic>
      </p:graphicFrame>
      <p:graphicFrame>
        <p:nvGraphicFramePr>
          <p:cNvPr id="10" name="表格 9"/>
          <p:cNvGraphicFramePr>
            <a:graphicFrameLocks noGrp="1"/>
          </p:cNvGraphicFramePr>
          <p:nvPr>
            <p:extLst/>
          </p:nvPr>
        </p:nvGraphicFramePr>
        <p:xfrm>
          <a:off x="606792" y="2684096"/>
          <a:ext cx="6502400" cy="1112520"/>
        </p:xfrm>
        <a:graphic>
          <a:graphicData uri="http://schemas.openxmlformats.org/drawingml/2006/table">
            <a:tbl>
              <a:tblPr firstRow="1" bandRow="1">
                <a:tableStyleId>{5C22544A-7EE6-4342-B048-85BDC9FD1C3A}</a:tableStyleId>
              </a:tblPr>
              <a:tblGrid>
                <a:gridCol w="1625600">
                  <a:extLst>
                    <a:ext uri="{9D8B030D-6E8A-4147-A177-3AD203B41FA5}">
                      <a16:colId xmlns="" xmlns:a16="http://schemas.microsoft.com/office/drawing/2014/main" val="25882072"/>
                    </a:ext>
                  </a:extLst>
                </a:gridCol>
                <a:gridCol w="1625600">
                  <a:extLst>
                    <a:ext uri="{9D8B030D-6E8A-4147-A177-3AD203B41FA5}">
                      <a16:colId xmlns="" xmlns:a16="http://schemas.microsoft.com/office/drawing/2014/main" val="2658594334"/>
                    </a:ext>
                  </a:extLst>
                </a:gridCol>
                <a:gridCol w="1625600">
                  <a:extLst>
                    <a:ext uri="{9D8B030D-6E8A-4147-A177-3AD203B41FA5}">
                      <a16:colId xmlns="" xmlns:a16="http://schemas.microsoft.com/office/drawing/2014/main" val="4238598052"/>
                    </a:ext>
                  </a:extLst>
                </a:gridCol>
                <a:gridCol w="1625600">
                  <a:extLst>
                    <a:ext uri="{9D8B030D-6E8A-4147-A177-3AD203B41FA5}">
                      <a16:colId xmlns="" xmlns:a16="http://schemas.microsoft.com/office/drawing/2014/main" val="3199564705"/>
                    </a:ext>
                  </a:extLst>
                </a:gridCol>
              </a:tblGrid>
              <a:tr h="370840">
                <a:tc gridSpan="4">
                  <a:txBody>
                    <a:bodyPr/>
                    <a:lstStyle/>
                    <a:p>
                      <a:pPr algn="ctr"/>
                      <a:r>
                        <a:rPr lang="zh-TW" altLang="en-US" dirty="0" smtClean="0"/>
                        <a:t>縣市名稱</a:t>
                      </a:r>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extLst>
                  <a:ext uri="{0D108BD9-81ED-4DB2-BD59-A6C34878D82A}">
                    <a16:rowId xmlns="" xmlns:a16="http://schemas.microsoft.com/office/drawing/2014/main" val="2230223078"/>
                  </a:ext>
                </a:extLst>
              </a:tr>
              <a:tr h="370840">
                <a:tc>
                  <a:txBody>
                    <a:bodyPr/>
                    <a:lstStyle/>
                    <a:p>
                      <a:r>
                        <a:rPr lang="zh-TW" altLang="en-US" dirty="0" smtClean="0">
                          <a:solidFill>
                            <a:srgbClr val="FF0000"/>
                          </a:solidFill>
                        </a:rPr>
                        <a:t>縣市編號</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t>縣市</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t>統計年度</a:t>
                      </a:r>
                    </a:p>
                  </a:txBody>
                  <a:tcPr/>
                </a:tc>
                <a:tc>
                  <a:txBody>
                    <a:bodyPr/>
                    <a:lstStyle/>
                    <a:p>
                      <a:r>
                        <a:rPr lang="zh-TW" altLang="en-US" dirty="0" smtClean="0"/>
                        <a:t>按照別</a:t>
                      </a:r>
                      <a:endParaRPr lang="zh-TW" altLang="en-US" dirty="0"/>
                    </a:p>
                  </a:txBody>
                  <a:tcPr/>
                </a:tc>
                <a:extLst>
                  <a:ext uri="{0D108BD9-81ED-4DB2-BD59-A6C34878D82A}">
                    <a16:rowId xmlns="" xmlns:a16="http://schemas.microsoft.com/office/drawing/2014/main" val="542705083"/>
                  </a:ext>
                </a:extLst>
              </a:tr>
              <a:tr h="370840">
                <a:tc>
                  <a:txBody>
                    <a:bodyPr/>
                    <a:lstStyle/>
                    <a:p>
                      <a:r>
                        <a:rPr lang="en-US" altLang="zh-TW" dirty="0" err="1" smtClean="0">
                          <a:solidFill>
                            <a:srgbClr val="FF0000"/>
                          </a:solidFill>
                        </a:rPr>
                        <a:t>int</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smtClean="0"/>
                        <a:t>char</a:t>
                      </a:r>
                      <a:endParaRPr lang="zh-TW"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smtClean="0"/>
                        <a:t>int</a:t>
                      </a:r>
                      <a:endParaRPr lang="zh-TW" altLang="en-US" dirty="0"/>
                    </a:p>
                  </a:txBody>
                  <a:tcPr/>
                </a:tc>
                <a:tc>
                  <a:txBody>
                    <a:bodyPr/>
                    <a:lstStyle/>
                    <a:p>
                      <a:r>
                        <a:rPr lang="en-US" altLang="zh-TW" dirty="0" smtClean="0"/>
                        <a:t>char</a:t>
                      </a:r>
                      <a:endParaRPr lang="zh-TW" altLang="en-US" dirty="0"/>
                    </a:p>
                  </a:txBody>
                  <a:tcPr/>
                </a:tc>
                <a:extLst>
                  <a:ext uri="{0D108BD9-81ED-4DB2-BD59-A6C34878D82A}">
                    <a16:rowId xmlns="" xmlns:a16="http://schemas.microsoft.com/office/drawing/2014/main" val="736968605"/>
                  </a:ext>
                </a:extLst>
              </a:tr>
            </a:tbl>
          </a:graphicData>
        </a:graphic>
      </p:graphicFrame>
      <p:graphicFrame>
        <p:nvGraphicFramePr>
          <p:cNvPr id="11" name="表格 10"/>
          <p:cNvGraphicFramePr>
            <a:graphicFrameLocks noGrp="1"/>
          </p:cNvGraphicFramePr>
          <p:nvPr>
            <p:extLst/>
          </p:nvPr>
        </p:nvGraphicFramePr>
        <p:xfrm>
          <a:off x="605282" y="3921929"/>
          <a:ext cx="4876800" cy="1112520"/>
        </p:xfrm>
        <a:graphic>
          <a:graphicData uri="http://schemas.openxmlformats.org/drawingml/2006/table">
            <a:tbl>
              <a:tblPr firstRow="1" bandRow="1">
                <a:tableStyleId>{5C22544A-7EE6-4342-B048-85BDC9FD1C3A}</a:tableStyleId>
              </a:tblPr>
              <a:tblGrid>
                <a:gridCol w="1625600">
                  <a:extLst>
                    <a:ext uri="{9D8B030D-6E8A-4147-A177-3AD203B41FA5}">
                      <a16:colId xmlns="" xmlns:a16="http://schemas.microsoft.com/office/drawing/2014/main" val="25882072"/>
                    </a:ext>
                  </a:extLst>
                </a:gridCol>
                <a:gridCol w="1625600">
                  <a:extLst>
                    <a:ext uri="{9D8B030D-6E8A-4147-A177-3AD203B41FA5}">
                      <a16:colId xmlns="" xmlns:a16="http://schemas.microsoft.com/office/drawing/2014/main" val="2658594334"/>
                    </a:ext>
                  </a:extLst>
                </a:gridCol>
                <a:gridCol w="1625600">
                  <a:extLst>
                    <a:ext uri="{9D8B030D-6E8A-4147-A177-3AD203B41FA5}">
                      <a16:colId xmlns="" xmlns:a16="http://schemas.microsoft.com/office/drawing/2014/main" val="4238598052"/>
                    </a:ext>
                  </a:extLst>
                </a:gridCol>
              </a:tblGrid>
              <a:tr h="370840">
                <a:tc gridSpan="3">
                  <a:txBody>
                    <a:bodyPr/>
                    <a:lstStyle/>
                    <a:p>
                      <a:pPr algn="ctr"/>
                      <a:r>
                        <a:rPr lang="zh-TW" altLang="en-US" dirty="0" smtClean="0"/>
                        <a:t>縣市市區名稱</a:t>
                      </a:r>
                      <a:endParaRPr lang="zh-TW" altLang="en-US" dirty="0"/>
                    </a:p>
                  </a:txBody>
                  <a:tcPr/>
                </a:tc>
                <a:tc hMerge="1">
                  <a:txBody>
                    <a:bodyPr/>
                    <a:lstStyle/>
                    <a:p>
                      <a:endParaRPr lang="zh-TW" altLang="en-US" dirty="0"/>
                    </a:p>
                  </a:txBody>
                  <a:tcPr/>
                </a:tc>
                <a:tc hMerge="1">
                  <a:txBody>
                    <a:bodyPr/>
                    <a:lstStyle/>
                    <a:p>
                      <a:endParaRPr lang="zh-TW" altLang="en-US" dirty="0"/>
                    </a:p>
                  </a:txBody>
                  <a:tcPr/>
                </a:tc>
                <a:extLst>
                  <a:ext uri="{0D108BD9-81ED-4DB2-BD59-A6C34878D82A}">
                    <a16:rowId xmlns="" xmlns:a16="http://schemas.microsoft.com/office/drawing/2014/main" val="2230223078"/>
                  </a:ext>
                </a:extLst>
              </a:tr>
              <a:tr h="370840">
                <a:tc>
                  <a:txBody>
                    <a:bodyPr/>
                    <a:lstStyle/>
                    <a:p>
                      <a:r>
                        <a:rPr lang="zh-TW" altLang="en-US" dirty="0" smtClean="0">
                          <a:solidFill>
                            <a:srgbClr val="FF0000"/>
                          </a:solidFill>
                        </a:rPr>
                        <a:t>縣市編號</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solidFill>
                            <a:srgbClr val="FF0000"/>
                          </a:solidFill>
                        </a:rPr>
                        <a:t>市區編號</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t>區域別</a:t>
                      </a:r>
                    </a:p>
                  </a:txBody>
                  <a:tcPr/>
                </a:tc>
                <a:extLst>
                  <a:ext uri="{0D108BD9-81ED-4DB2-BD59-A6C34878D82A}">
                    <a16:rowId xmlns="" xmlns:a16="http://schemas.microsoft.com/office/drawing/2014/main" val="542705083"/>
                  </a:ext>
                </a:extLst>
              </a:tr>
              <a:tr h="370840">
                <a:tc>
                  <a:txBody>
                    <a:bodyPr/>
                    <a:lstStyle/>
                    <a:p>
                      <a:r>
                        <a:rPr lang="en-US" altLang="zh-TW" dirty="0" err="1" smtClean="0">
                          <a:solidFill>
                            <a:srgbClr val="FF0000"/>
                          </a:solidFill>
                        </a:rPr>
                        <a:t>int</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smtClean="0">
                          <a:solidFill>
                            <a:srgbClr val="FF0000"/>
                          </a:solidFill>
                        </a:rPr>
                        <a:t>int</a:t>
                      </a:r>
                      <a:endParaRPr lang="zh-TW" altLang="en-US"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smtClean="0"/>
                        <a:t>char</a:t>
                      </a:r>
                      <a:endParaRPr lang="zh-TW" altLang="en-US" dirty="0"/>
                    </a:p>
                  </a:txBody>
                  <a:tcPr/>
                </a:tc>
                <a:extLst>
                  <a:ext uri="{0D108BD9-81ED-4DB2-BD59-A6C34878D82A}">
                    <a16:rowId xmlns="" xmlns:a16="http://schemas.microsoft.com/office/drawing/2014/main" val="736968605"/>
                  </a:ext>
                </a:extLst>
              </a:tr>
            </a:tbl>
          </a:graphicData>
        </a:graphic>
      </p:graphicFrame>
    </p:spTree>
    <p:extLst>
      <p:ext uri="{BB962C8B-B14F-4D97-AF65-F5344CB8AC3E}">
        <p14:creationId xmlns:p14="http://schemas.microsoft.com/office/powerpoint/2010/main" val="12849205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5"/>
          <p:cNvSpPr>
            <a:spLocks noGrp="1"/>
          </p:cNvSpPr>
          <p:nvPr>
            <p:ph type="title"/>
          </p:nvPr>
        </p:nvSpPr>
        <p:spPr/>
        <p:txBody>
          <a:bodyPr/>
          <a:lstStyle/>
          <a:p>
            <a:r>
              <a:rPr lang="en-US" altLang="zh-TW" dirty="0" smtClean="0"/>
              <a:t>ER-Model</a:t>
            </a:r>
            <a:endParaRPr lang="zh-TW" altLang="en-US" dirty="0"/>
          </a:p>
        </p:txBody>
      </p:sp>
    </p:spTree>
    <p:extLst>
      <p:ext uri="{BB962C8B-B14F-4D97-AF65-F5344CB8AC3E}">
        <p14:creationId xmlns:p14="http://schemas.microsoft.com/office/powerpoint/2010/main" val="21331811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直線接點 58"/>
          <p:cNvCxnSpPr>
            <a:stCxn id="61" idx="6"/>
          </p:cNvCxnSpPr>
          <p:nvPr/>
        </p:nvCxnSpPr>
        <p:spPr>
          <a:xfrm>
            <a:off x="1732950" y="4911455"/>
            <a:ext cx="50909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線接點 59"/>
          <p:cNvCxnSpPr>
            <a:stCxn id="62" idx="2"/>
          </p:cNvCxnSpPr>
          <p:nvPr/>
        </p:nvCxnSpPr>
        <p:spPr>
          <a:xfrm flipH="1" flipV="1">
            <a:off x="3355823" y="4952161"/>
            <a:ext cx="436381" cy="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線接點 55"/>
          <p:cNvCxnSpPr/>
          <p:nvPr/>
        </p:nvCxnSpPr>
        <p:spPr>
          <a:xfrm flipH="1" flipV="1">
            <a:off x="2997845" y="5317938"/>
            <a:ext cx="373337" cy="58999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直線接點 50"/>
          <p:cNvCxnSpPr/>
          <p:nvPr/>
        </p:nvCxnSpPr>
        <p:spPr>
          <a:xfrm flipV="1">
            <a:off x="9021177" y="5311644"/>
            <a:ext cx="273570" cy="51735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線接點 51"/>
          <p:cNvCxnSpPr/>
          <p:nvPr/>
        </p:nvCxnSpPr>
        <p:spPr>
          <a:xfrm flipH="1" flipV="1">
            <a:off x="10129101" y="5286373"/>
            <a:ext cx="373337" cy="58999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線接點 44"/>
          <p:cNvCxnSpPr/>
          <p:nvPr/>
        </p:nvCxnSpPr>
        <p:spPr>
          <a:xfrm flipV="1">
            <a:off x="1997054" y="2874441"/>
            <a:ext cx="273570" cy="51735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標題 2"/>
          <p:cNvSpPr>
            <a:spLocks noGrp="1"/>
          </p:cNvSpPr>
          <p:nvPr>
            <p:ph type="title"/>
          </p:nvPr>
        </p:nvSpPr>
        <p:spPr/>
        <p:txBody>
          <a:bodyPr rtlCol="0"/>
          <a:lstStyle/>
          <a:p>
            <a:pPr rtl="0"/>
            <a:r>
              <a:rPr lang="en-US" altLang="zh-TW" dirty="0" smtClean="0">
                <a:latin typeface="Microsoft JhengHei UI" panose="020B0604030504040204" pitchFamily="34" charset="-120"/>
                <a:ea typeface="Microsoft JhengHei UI" panose="020B0604030504040204" pitchFamily="34" charset="-120"/>
                <a:cs typeface="Segoe UI Light" panose="020B0502040204020203" pitchFamily="34" charset="0"/>
              </a:rPr>
              <a:t>ER-Model</a:t>
            </a:r>
            <a:endParaRPr lang="zh-TW" altLang="en-US" dirty="0">
              <a:latin typeface="Microsoft JhengHei UI" panose="020B0604030504040204" pitchFamily="34" charset="-120"/>
              <a:ea typeface="Microsoft JhengHei UI" panose="020B0604030504040204" pitchFamily="34" charset="-120"/>
              <a:cs typeface="Segoe UI Light" panose="020B0502040204020203" pitchFamily="34" charset="0"/>
            </a:endParaRPr>
          </a:p>
        </p:txBody>
      </p:sp>
      <p:sp>
        <p:nvSpPr>
          <p:cNvPr id="2" name="矩形 1"/>
          <p:cNvSpPr/>
          <p:nvPr/>
        </p:nvSpPr>
        <p:spPr>
          <a:xfrm>
            <a:off x="5398884" y="5223850"/>
            <a:ext cx="1807674" cy="1004934"/>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縣市市區名稱</a:t>
            </a:r>
            <a:endParaRPr lang="zh-TW" altLang="en-US" dirty="0"/>
          </a:p>
        </p:txBody>
      </p:sp>
      <p:sp>
        <p:nvSpPr>
          <p:cNvPr id="5" name="矩形 4"/>
          <p:cNvSpPr/>
          <p:nvPr/>
        </p:nvSpPr>
        <p:spPr>
          <a:xfrm>
            <a:off x="1828047" y="1856714"/>
            <a:ext cx="1807200" cy="1004400"/>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女生年齡</a:t>
            </a:r>
            <a:endParaRPr lang="zh-TW" altLang="en-US" dirty="0"/>
          </a:p>
        </p:txBody>
      </p:sp>
      <p:sp>
        <p:nvSpPr>
          <p:cNvPr id="6" name="矩形 5"/>
          <p:cNvSpPr/>
          <p:nvPr/>
        </p:nvSpPr>
        <p:spPr>
          <a:xfrm>
            <a:off x="8733577" y="1856714"/>
            <a:ext cx="1807200" cy="1004400"/>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男生年齡</a:t>
            </a:r>
            <a:endParaRPr lang="zh-TW" altLang="en-US" dirty="0"/>
          </a:p>
        </p:txBody>
      </p:sp>
      <p:sp>
        <p:nvSpPr>
          <p:cNvPr id="7" name="矩形 6"/>
          <p:cNvSpPr/>
          <p:nvPr/>
        </p:nvSpPr>
        <p:spPr>
          <a:xfrm>
            <a:off x="1828047" y="4337578"/>
            <a:ext cx="1807200" cy="1004400"/>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t>縣市</a:t>
            </a:r>
            <a:r>
              <a:rPr lang="zh-TW" altLang="en-US" dirty="0" smtClean="0"/>
              <a:t>名稱</a:t>
            </a:r>
            <a:endParaRPr lang="zh-TW" altLang="en-US" dirty="0"/>
          </a:p>
        </p:txBody>
      </p:sp>
      <p:sp>
        <p:nvSpPr>
          <p:cNvPr id="8" name="矩形 7"/>
          <p:cNvSpPr/>
          <p:nvPr/>
        </p:nvSpPr>
        <p:spPr>
          <a:xfrm>
            <a:off x="5398884" y="2882021"/>
            <a:ext cx="1807200" cy="1004400"/>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結婚</a:t>
            </a:r>
            <a:endParaRPr lang="zh-TW" altLang="en-US" dirty="0"/>
          </a:p>
        </p:txBody>
      </p:sp>
      <p:sp>
        <p:nvSpPr>
          <p:cNvPr id="9" name="矩形 8"/>
          <p:cNvSpPr/>
          <p:nvPr/>
        </p:nvSpPr>
        <p:spPr>
          <a:xfrm>
            <a:off x="8733577" y="4337578"/>
            <a:ext cx="1807200" cy="1004400"/>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市區名稱</a:t>
            </a:r>
            <a:endParaRPr lang="zh-TW" altLang="en-US" dirty="0"/>
          </a:p>
        </p:txBody>
      </p:sp>
      <p:cxnSp>
        <p:nvCxnSpPr>
          <p:cNvPr id="10" name="直線接點 9"/>
          <p:cNvCxnSpPr>
            <a:stCxn id="2" idx="0"/>
            <a:endCxn id="2" idx="3"/>
          </p:cNvCxnSpPr>
          <p:nvPr/>
        </p:nvCxnSpPr>
        <p:spPr>
          <a:xfrm>
            <a:off x="6302721" y="5223850"/>
            <a:ext cx="903837" cy="502467"/>
          </a:xfrm>
          <a:prstGeom prst="line">
            <a:avLst/>
          </a:prstGeom>
          <a:ln w="28575"/>
        </p:spPr>
        <p:style>
          <a:lnRef idx="1">
            <a:schemeClr val="dk1"/>
          </a:lnRef>
          <a:fillRef idx="0">
            <a:schemeClr val="dk1"/>
          </a:fillRef>
          <a:effectRef idx="0">
            <a:schemeClr val="dk1"/>
          </a:effectRef>
          <a:fontRef idx="minor">
            <a:schemeClr val="tx1"/>
          </a:fontRef>
        </p:style>
      </p:cxnSp>
      <p:cxnSp>
        <p:nvCxnSpPr>
          <p:cNvPr id="12" name="直線接點 11"/>
          <p:cNvCxnSpPr>
            <a:stCxn id="2" idx="3"/>
            <a:endCxn id="2" idx="2"/>
          </p:cNvCxnSpPr>
          <p:nvPr/>
        </p:nvCxnSpPr>
        <p:spPr>
          <a:xfrm flipH="1">
            <a:off x="6302721" y="5726317"/>
            <a:ext cx="903837" cy="502467"/>
          </a:xfrm>
          <a:prstGeom prst="line">
            <a:avLst/>
          </a:prstGeom>
          <a:ln w="28575"/>
        </p:spPr>
        <p:style>
          <a:lnRef idx="1">
            <a:schemeClr val="dk1"/>
          </a:lnRef>
          <a:fillRef idx="0">
            <a:schemeClr val="dk1"/>
          </a:fillRef>
          <a:effectRef idx="0">
            <a:schemeClr val="dk1"/>
          </a:effectRef>
          <a:fontRef idx="minor">
            <a:schemeClr val="tx1"/>
          </a:fontRef>
        </p:style>
      </p:cxnSp>
      <p:cxnSp>
        <p:nvCxnSpPr>
          <p:cNvPr id="14" name="直線接點 13"/>
          <p:cNvCxnSpPr>
            <a:stCxn id="2" idx="0"/>
            <a:endCxn id="2" idx="1"/>
          </p:cNvCxnSpPr>
          <p:nvPr/>
        </p:nvCxnSpPr>
        <p:spPr>
          <a:xfrm flipH="1">
            <a:off x="5398884" y="5223850"/>
            <a:ext cx="903837" cy="502467"/>
          </a:xfrm>
          <a:prstGeom prst="line">
            <a:avLst/>
          </a:prstGeom>
          <a:ln w="28575"/>
        </p:spPr>
        <p:style>
          <a:lnRef idx="1">
            <a:schemeClr val="dk1"/>
          </a:lnRef>
          <a:fillRef idx="0">
            <a:schemeClr val="dk1"/>
          </a:fillRef>
          <a:effectRef idx="0">
            <a:schemeClr val="dk1"/>
          </a:effectRef>
          <a:fontRef idx="minor">
            <a:schemeClr val="tx1"/>
          </a:fontRef>
        </p:style>
      </p:cxnSp>
      <p:cxnSp>
        <p:nvCxnSpPr>
          <p:cNvPr id="16" name="直線接點 15"/>
          <p:cNvCxnSpPr>
            <a:stCxn id="2" idx="2"/>
            <a:endCxn id="2" idx="1"/>
          </p:cNvCxnSpPr>
          <p:nvPr/>
        </p:nvCxnSpPr>
        <p:spPr>
          <a:xfrm flipH="1" flipV="1">
            <a:off x="5398884" y="5726317"/>
            <a:ext cx="903837" cy="502467"/>
          </a:xfrm>
          <a:prstGeom prst="line">
            <a:avLst/>
          </a:prstGeom>
          <a:ln w="28575"/>
        </p:spPr>
        <p:style>
          <a:lnRef idx="1">
            <a:schemeClr val="dk1"/>
          </a:lnRef>
          <a:fillRef idx="0">
            <a:schemeClr val="dk1"/>
          </a:fillRef>
          <a:effectRef idx="0">
            <a:schemeClr val="dk1"/>
          </a:effectRef>
          <a:fontRef idx="minor">
            <a:schemeClr val="tx1"/>
          </a:fontRef>
        </p:style>
      </p:cxnSp>
      <p:cxnSp>
        <p:nvCxnSpPr>
          <p:cNvPr id="24" name="直線接點 23"/>
          <p:cNvCxnSpPr>
            <a:stCxn id="8" idx="0"/>
            <a:endCxn id="8" idx="1"/>
          </p:cNvCxnSpPr>
          <p:nvPr/>
        </p:nvCxnSpPr>
        <p:spPr>
          <a:xfrm flipH="1">
            <a:off x="5398884" y="2882021"/>
            <a:ext cx="903600" cy="502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線接點 25"/>
          <p:cNvCxnSpPr>
            <a:stCxn id="8" idx="0"/>
            <a:endCxn id="8" idx="3"/>
          </p:cNvCxnSpPr>
          <p:nvPr/>
        </p:nvCxnSpPr>
        <p:spPr>
          <a:xfrm>
            <a:off x="6302484" y="2882021"/>
            <a:ext cx="903600" cy="502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線接點 27"/>
          <p:cNvCxnSpPr>
            <a:stCxn id="8" idx="1"/>
            <a:endCxn id="8" idx="2"/>
          </p:cNvCxnSpPr>
          <p:nvPr/>
        </p:nvCxnSpPr>
        <p:spPr>
          <a:xfrm>
            <a:off x="5398884" y="3384221"/>
            <a:ext cx="903600" cy="502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線接點 29"/>
          <p:cNvCxnSpPr>
            <a:stCxn id="8" idx="2"/>
            <a:endCxn id="8" idx="3"/>
          </p:cNvCxnSpPr>
          <p:nvPr/>
        </p:nvCxnSpPr>
        <p:spPr>
          <a:xfrm flipV="1">
            <a:off x="6302484" y="3384221"/>
            <a:ext cx="903600" cy="502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線接點 31"/>
          <p:cNvCxnSpPr/>
          <p:nvPr/>
        </p:nvCxnSpPr>
        <p:spPr>
          <a:xfrm flipH="1" flipV="1">
            <a:off x="5477347" y="2291761"/>
            <a:ext cx="373337" cy="58999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橢圓 33"/>
          <p:cNvSpPr/>
          <p:nvPr/>
        </p:nvSpPr>
        <p:spPr>
          <a:xfrm>
            <a:off x="4560802" y="1430448"/>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結婚對數</a:t>
            </a:r>
            <a:endParaRPr lang="zh-TW" altLang="en-US" dirty="0"/>
          </a:p>
        </p:txBody>
      </p:sp>
      <p:cxnSp>
        <p:nvCxnSpPr>
          <p:cNvPr id="36" name="直線接點 35"/>
          <p:cNvCxnSpPr/>
          <p:nvPr/>
        </p:nvCxnSpPr>
        <p:spPr>
          <a:xfrm flipV="1">
            <a:off x="6647189" y="2268180"/>
            <a:ext cx="378300" cy="60958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橢圓 36"/>
          <p:cNvSpPr/>
          <p:nvPr/>
        </p:nvSpPr>
        <p:spPr>
          <a:xfrm>
            <a:off x="6411321" y="1430448"/>
            <a:ext cx="1533732" cy="856789"/>
          </a:xfrm>
          <a:prstGeom prst="ellipse">
            <a:avLst/>
          </a:prstGeom>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結婚年齡</a:t>
            </a:r>
            <a:r>
              <a:rPr lang="zh-TW" altLang="en-US" dirty="0"/>
              <a:t>差</a:t>
            </a:r>
          </a:p>
        </p:txBody>
      </p:sp>
      <p:cxnSp>
        <p:nvCxnSpPr>
          <p:cNvPr id="42" name="直線接點 41"/>
          <p:cNvCxnSpPr/>
          <p:nvPr/>
        </p:nvCxnSpPr>
        <p:spPr>
          <a:xfrm flipH="1" flipV="1">
            <a:off x="3104978" y="2849170"/>
            <a:ext cx="373337" cy="58999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橢圓 42"/>
          <p:cNvSpPr/>
          <p:nvPr/>
        </p:nvSpPr>
        <p:spPr>
          <a:xfrm>
            <a:off x="917058" y="3199168"/>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u="sng" dirty="0" smtClean="0"/>
              <a:t>女方年齡</a:t>
            </a:r>
            <a:r>
              <a:rPr lang="zh-TW" altLang="en-US" u="sng" dirty="0"/>
              <a:t>編號</a:t>
            </a:r>
          </a:p>
        </p:txBody>
      </p:sp>
      <p:sp>
        <p:nvSpPr>
          <p:cNvPr id="44" name="橢圓 43"/>
          <p:cNvSpPr/>
          <p:nvPr/>
        </p:nvSpPr>
        <p:spPr>
          <a:xfrm>
            <a:off x="2819121" y="3199168"/>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女方年</a:t>
            </a:r>
            <a:r>
              <a:rPr lang="zh-TW" altLang="en-US" dirty="0"/>
              <a:t>齡</a:t>
            </a:r>
          </a:p>
        </p:txBody>
      </p:sp>
      <p:cxnSp>
        <p:nvCxnSpPr>
          <p:cNvPr id="47" name="直線接點 46"/>
          <p:cNvCxnSpPr/>
          <p:nvPr/>
        </p:nvCxnSpPr>
        <p:spPr>
          <a:xfrm flipV="1">
            <a:off x="8880628" y="2874441"/>
            <a:ext cx="273570" cy="51735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接點 47"/>
          <p:cNvCxnSpPr/>
          <p:nvPr/>
        </p:nvCxnSpPr>
        <p:spPr>
          <a:xfrm flipH="1" flipV="1">
            <a:off x="9988552" y="2849170"/>
            <a:ext cx="373337" cy="58999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橢圓 48"/>
          <p:cNvSpPr/>
          <p:nvPr/>
        </p:nvSpPr>
        <p:spPr>
          <a:xfrm>
            <a:off x="7800632" y="3199168"/>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u="sng" dirty="0"/>
              <a:t>男方</a:t>
            </a:r>
            <a:r>
              <a:rPr lang="zh-TW" altLang="en-US" u="sng" dirty="0" smtClean="0"/>
              <a:t>年齡</a:t>
            </a:r>
            <a:r>
              <a:rPr lang="zh-TW" altLang="en-US" u="sng" dirty="0"/>
              <a:t>編號</a:t>
            </a:r>
          </a:p>
        </p:txBody>
      </p:sp>
      <p:sp>
        <p:nvSpPr>
          <p:cNvPr id="50" name="橢圓 49"/>
          <p:cNvSpPr/>
          <p:nvPr/>
        </p:nvSpPr>
        <p:spPr>
          <a:xfrm>
            <a:off x="9702695" y="3199168"/>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t>男方</a:t>
            </a:r>
            <a:r>
              <a:rPr lang="zh-TW" altLang="en-US" dirty="0" smtClean="0"/>
              <a:t>年齡</a:t>
            </a:r>
            <a:endParaRPr lang="zh-TW" altLang="en-US" dirty="0"/>
          </a:p>
        </p:txBody>
      </p:sp>
      <p:sp>
        <p:nvSpPr>
          <p:cNvPr id="53" name="橢圓 52"/>
          <p:cNvSpPr/>
          <p:nvPr/>
        </p:nvSpPr>
        <p:spPr>
          <a:xfrm>
            <a:off x="7941181" y="5636371"/>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u="sng" dirty="0" smtClean="0"/>
              <a:t>市區編號</a:t>
            </a:r>
            <a:endParaRPr lang="zh-TW" altLang="en-US" u="sng" dirty="0"/>
          </a:p>
        </p:txBody>
      </p:sp>
      <p:sp>
        <p:nvSpPr>
          <p:cNvPr id="54" name="橢圓 53"/>
          <p:cNvSpPr/>
          <p:nvPr/>
        </p:nvSpPr>
        <p:spPr>
          <a:xfrm>
            <a:off x="9843244" y="5636371"/>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t>市區</a:t>
            </a:r>
          </a:p>
        </p:txBody>
      </p:sp>
      <p:cxnSp>
        <p:nvCxnSpPr>
          <p:cNvPr id="55" name="直線接點 54"/>
          <p:cNvCxnSpPr/>
          <p:nvPr/>
        </p:nvCxnSpPr>
        <p:spPr>
          <a:xfrm flipV="1">
            <a:off x="1889921" y="5343209"/>
            <a:ext cx="273570" cy="51735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橢圓 56"/>
          <p:cNvSpPr/>
          <p:nvPr/>
        </p:nvSpPr>
        <p:spPr>
          <a:xfrm>
            <a:off x="904505" y="5667936"/>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縣市</a:t>
            </a:r>
            <a:endParaRPr lang="zh-TW" altLang="en-US" dirty="0"/>
          </a:p>
        </p:txBody>
      </p:sp>
      <p:sp>
        <p:nvSpPr>
          <p:cNvPr id="58" name="橢圓 57"/>
          <p:cNvSpPr/>
          <p:nvPr/>
        </p:nvSpPr>
        <p:spPr>
          <a:xfrm>
            <a:off x="2711988" y="5667936"/>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統計年度</a:t>
            </a:r>
            <a:endParaRPr lang="zh-TW" altLang="en-US" dirty="0"/>
          </a:p>
        </p:txBody>
      </p:sp>
      <p:sp>
        <p:nvSpPr>
          <p:cNvPr id="61" name="橢圓 60"/>
          <p:cNvSpPr/>
          <p:nvPr/>
        </p:nvSpPr>
        <p:spPr>
          <a:xfrm>
            <a:off x="56787" y="4480931"/>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u="sng" dirty="0" smtClean="0"/>
              <a:t>縣市編號</a:t>
            </a:r>
            <a:endParaRPr lang="zh-TW" altLang="en-US" u="sng" dirty="0"/>
          </a:p>
        </p:txBody>
      </p:sp>
      <p:sp>
        <p:nvSpPr>
          <p:cNvPr id="62" name="橢圓 61"/>
          <p:cNvSpPr/>
          <p:nvPr/>
        </p:nvSpPr>
        <p:spPr>
          <a:xfrm>
            <a:off x="3792204" y="4521638"/>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按照別</a:t>
            </a:r>
            <a:endParaRPr lang="zh-TW" altLang="en-US" dirty="0"/>
          </a:p>
        </p:txBody>
      </p:sp>
      <p:cxnSp>
        <p:nvCxnSpPr>
          <p:cNvPr id="67" name="直線接點 66"/>
          <p:cNvCxnSpPr>
            <a:stCxn id="2" idx="0"/>
          </p:cNvCxnSpPr>
          <p:nvPr/>
        </p:nvCxnSpPr>
        <p:spPr>
          <a:xfrm flipH="1" flipV="1">
            <a:off x="6302485" y="4793009"/>
            <a:ext cx="236" cy="43084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8" name="橢圓 67"/>
          <p:cNvSpPr/>
          <p:nvPr/>
        </p:nvSpPr>
        <p:spPr>
          <a:xfrm>
            <a:off x="5690302" y="4091114"/>
            <a:ext cx="1676163" cy="86104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smtClean="0"/>
              <a:t>區域</a:t>
            </a:r>
            <a:r>
              <a:rPr lang="zh-TW" altLang="en-US" dirty="0"/>
              <a:t>別</a:t>
            </a:r>
          </a:p>
        </p:txBody>
      </p:sp>
      <p:cxnSp>
        <p:nvCxnSpPr>
          <p:cNvPr id="1029" name="直線接點 1028"/>
          <p:cNvCxnSpPr>
            <a:stCxn id="5" idx="3"/>
          </p:cNvCxnSpPr>
          <p:nvPr/>
        </p:nvCxnSpPr>
        <p:spPr>
          <a:xfrm>
            <a:off x="3635247" y="2358914"/>
            <a:ext cx="1763636" cy="52284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1" name="直線接點 1030"/>
          <p:cNvCxnSpPr>
            <a:stCxn id="6" idx="1"/>
          </p:cNvCxnSpPr>
          <p:nvPr/>
        </p:nvCxnSpPr>
        <p:spPr>
          <a:xfrm flipH="1">
            <a:off x="7219029" y="2358914"/>
            <a:ext cx="1514548" cy="53317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3" name="直線接點 1032"/>
          <p:cNvCxnSpPr/>
          <p:nvPr/>
        </p:nvCxnSpPr>
        <p:spPr>
          <a:xfrm flipV="1">
            <a:off x="3635247" y="3886421"/>
            <a:ext cx="1763636" cy="45115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5" name="直線接點 1034"/>
          <p:cNvCxnSpPr/>
          <p:nvPr/>
        </p:nvCxnSpPr>
        <p:spPr>
          <a:xfrm>
            <a:off x="7219029" y="3886421"/>
            <a:ext cx="1514548" cy="45115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7" name="直線接點 1036"/>
          <p:cNvCxnSpPr>
            <a:endCxn id="2" idx="1"/>
          </p:cNvCxnSpPr>
          <p:nvPr/>
        </p:nvCxnSpPr>
        <p:spPr>
          <a:xfrm>
            <a:off x="3657202" y="5341978"/>
            <a:ext cx="1741682" cy="38433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9" name="直線接點 1038"/>
          <p:cNvCxnSpPr>
            <a:stCxn id="2" idx="3"/>
          </p:cNvCxnSpPr>
          <p:nvPr/>
        </p:nvCxnSpPr>
        <p:spPr>
          <a:xfrm flipV="1">
            <a:off x="7206558" y="5333141"/>
            <a:ext cx="1559115" cy="3931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040" name="文字方塊 1039"/>
          <p:cNvSpPr txBox="1"/>
          <p:nvPr/>
        </p:nvSpPr>
        <p:spPr>
          <a:xfrm>
            <a:off x="5101608" y="2479117"/>
            <a:ext cx="773439" cy="369332"/>
          </a:xfrm>
          <a:prstGeom prst="rect">
            <a:avLst/>
          </a:prstGeom>
          <a:noFill/>
        </p:spPr>
        <p:txBody>
          <a:bodyPr wrap="square" rtlCol="0">
            <a:spAutoFit/>
          </a:bodyPr>
          <a:lstStyle/>
          <a:p>
            <a:r>
              <a:rPr lang="en-US" altLang="zh-TW" dirty="0" smtClean="0"/>
              <a:t>M</a:t>
            </a:r>
            <a:endParaRPr lang="zh-TW" altLang="en-US" dirty="0"/>
          </a:p>
        </p:txBody>
      </p:sp>
      <p:sp>
        <p:nvSpPr>
          <p:cNvPr id="83" name="文字方塊 82"/>
          <p:cNvSpPr txBox="1"/>
          <p:nvPr/>
        </p:nvSpPr>
        <p:spPr>
          <a:xfrm>
            <a:off x="7076277" y="2479117"/>
            <a:ext cx="773439" cy="369332"/>
          </a:xfrm>
          <a:prstGeom prst="rect">
            <a:avLst/>
          </a:prstGeom>
          <a:noFill/>
        </p:spPr>
        <p:txBody>
          <a:bodyPr wrap="square" rtlCol="0">
            <a:spAutoFit/>
          </a:bodyPr>
          <a:lstStyle/>
          <a:p>
            <a:r>
              <a:rPr lang="en-US" altLang="zh-TW" dirty="0"/>
              <a:t>N</a:t>
            </a:r>
            <a:endParaRPr lang="zh-TW" altLang="en-US" dirty="0"/>
          </a:p>
        </p:txBody>
      </p:sp>
      <p:sp>
        <p:nvSpPr>
          <p:cNvPr id="84" name="文字方塊 83"/>
          <p:cNvSpPr txBox="1"/>
          <p:nvPr/>
        </p:nvSpPr>
        <p:spPr>
          <a:xfrm>
            <a:off x="4936762" y="3562727"/>
            <a:ext cx="773439" cy="369332"/>
          </a:xfrm>
          <a:prstGeom prst="rect">
            <a:avLst/>
          </a:prstGeom>
          <a:noFill/>
        </p:spPr>
        <p:txBody>
          <a:bodyPr wrap="square" rtlCol="0">
            <a:spAutoFit/>
          </a:bodyPr>
          <a:lstStyle/>
          <a:p>
            <a:r>
              <a:rPr lang="en-US" altLang="zh-TW" dirty="0" smtClean="0"/>
              <a:t>O</a:t>
            </a:r>
            <a:endParaRPr lang="zh-TW" altLang="en-US" dirty="0"/>
          </a:p>
        </p:txBody>
      </p:sp>
      <p:sp>
        <p:nvSpPr>
          <p:cNvPr id="85" name="文字方塊 84"/>
          <p:cNvSpPr txBox="1"/>
          <p:nvPr/>
        </p:nvSpPr>
        <p:spPr>
          <a:xfrm>
            <a:off x="7270290" y="3538000"/>
            <a:ext cx="773439" cy="369332"/>
          </a:xfrm>
          <a:prstGeom prst="rect">
            <a:avLst/>
          </a:prstGeom>
          <a:noFill/>
        </p:spPr>
        <p:txBody>
          <a:bodyPr wrap="square" rtlCol="0">
            <a:spAutoFit/>
          </a:bodyPr>
          <a:lstStyle/>
          <a:p>
            <a:r>
              <a:rPr lang="en-US" altLang="zh-TW" dirty="0" smtClean="0"/>
              <a:t>P</a:t>
            </a:r>
            <a:endParaRPr lang="zh-TW" altLang="en-US" dirty="0"/>
          </a:p>
        </p:txBody>
      </p:sp>
      <p:sp>
        <p:nvSpPr>
          <p:cNvPr id="86" name="文字方塊 85"/>
          <p:cNvSpPr txBox="1"/>
          <p:nvPr/>
        </p:nvSpPr>
        <p:spPr>
          <a:xfrm>
            <a:off x="7249807" y="5700706"/>
            <a:ext cx="773439" cy="369332"/>
          </a:xfrm>
          <a:prstGeom prst="rect">
            <a:avLst/>
          </a:prstGeom>
          <a:noFill/>
        </p:spPr>
        <p:txBody>
          <a:bodyPr wrap="square" rtlCol="0">
            <a:spAutoFit/>
          </a:bodyPr>
          <a:lstStyle/>
          <a:p>
            <a:r>
              <a:rPr lang="en-US" altLang="zh-TW" dirty="0"/>
              <a:t>N</a:t>
            </a:r>
            <a:endParaRPr lang="zh-TW" altLang="en-US" dirty="0"/>
          </a:p>
        </p:txBody>
      </p:sp>
      <p:sp>
        <p:nvSpPr>
          <p:cNvPr id="87" name="文字方塊 86"/>
          <p:cNvSpPr txBox="1"/>
          <p:nvPr/>
        </p:nvSpPr>
        <p:spPr>
          <a:xfrm>
            <a:off x="4998763" y="5700706"/>
            <a:ext cx="773439" cy="369332"/>
          </a:xfrm>
          <a:prstGeom prst="rect">
            <a:avLst/>
          </a:prstGeom>
          <a:noFill/>
        </p:spPr>
        <p:txBody>
          <a:bodyPr wrap="square" rtlCol="0">
            <a:spAutoFit/>
          </a:bodyPr>
          <a:lstStyle/>
          <a:p>
            <a:r>
              <a:rPr lang="en-US" altLang="zh-TW" dirty="0" smtClean="0"/>
              <a:t>M</a:t>
            </a:r>
            <a:endParaRPr lang="zh-TW" altLang="en-US" dirty="0"/>
          </a:p>
        </p:txBody>
      </p:sp>
    </p:spTree>
    <p:extLst>
      <p:ext uri="{BB962C8B-B14F-4D97-AF65-F5344CB8AC3E}">
        <p14:creationId xmlns:p14="http://schemas.microsoft.com/office/powerpoint/2010/main" val="20900526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r>
              <a:rPr lang="zh-TW" altLang="en-US" dirty="0" smtClean="0"/>
              <a:t>資料分</a:t>
            </a:r>
            <a:r>
              <a:rPr lang="zh-TW" altLang="en-US" dirty="0"/>
              <a:t>析</a:t>
            </a:r>
          </a:p>
        </p:txBody>
      </p:sp>
      <p:graphicFrame>
        <p:nvGraphicFramePr>
          <p:cNvPr id="6" name="內容版面配置區 5"/>
          <p:cNvGraphicFramePr>
            <a:graphicFrameLocks noGrp="1"/>
          </p:cNvGraphicFramePr>
          <p:nvPr>
            <p:ph sz="quarter" idx="4294967295"/>
            <p:extLst/>
          </p:nvPr>
        </p:nvGraphicFramePr>
        <p:xfrm>
          <a:off x="1119172" y="1536192"/>
          <a:ext cx="9445625" cy="3976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內容版面配置區 5"/>
          <p:cNvGraphicFramePr>
            <a:graphicFrameLocks/>
          </p:cNvGraphicFramePr>
          <p:nvPr>
            <p:extLst/>
          </p:nvPr>
        </p:nvGraphicFramePr>
        <p:xfrm>
          <a:off x="1100630" y="3292458"/>
          <a:ext cx="9445625" cy="397668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8" name="向下箭號 7"/>
          <p:cNvSpPr/>
          <p:nvPr/>
        </p:nvSpPr>
        <p:spPr>
          <a:xfrm>
            <a:off x="9415604" y="4200808"/>
            <a:ext cx="470780" cy="380245"/>
          </a:xfrm>
          <a:prstGeom prst="downArrow">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1260111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把讀取的資料全部輸出</a:t>
            </a:r>
            <a:endParaRPr lang="zh-TW" altLang="en-US" dirty="0"/>
          </a:p>
        </p:txBody>
      </p:sp>
      <p:pic>
        <p:nvPicPr>
          <p:cNvPr id="4" name="407410058(2).py - Data Science - Visual Studio Code 2020-06-05 22-07-45">
            <a:hlinkClick r:id="" action="ppaction://media"/>
          </p:cNvPr>
          <p:cNvPicPr>
            <a:picLocks noGrp="1" noChangeAspect="1"/>
          </p:cNvPicPr>
          <p:nvPr>
            <p:ph sz="quarter" idx="10"/>
            <a:videoFile r:link="rId2"/>
            <p:extLst>
              <p:ext uri="{DAA4B4D4-6D71-4841-9C94-3DE7FCFB9230}">
                <p14:media xmlns:p14="http://schemas.microsoft.com/office/powerpoint/2010/main" r:embed="rId1"/>
              </p:ext>
            </p:extLst>
          </p:nvPr>
        </p:nvPicPr>
        <p:blipFill>
          <a:blip r:embed="rId5"/>
          <a:stretch>
            <a:fillRect/>
          </a:stretch>
        </p:blipFill>
        <p:spPr>
          <a:xfrm>
            <a:off x="1426989" y="1463424"/>
            <a:ext cx="8975443" cy="4768406"/>
          </a:xfrm>
        </p:spPr>
      </p:pic>
    </p:spTree>
    <p:extLst>
      <p:ext uri="{BB962C8B-B14F-4D97-AF65-F5344CB8AC3E}">
        <p14:creationId xmlns:p14="http://schemas.microsoft.com/office/powerpoint/2010/main" val="26932356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把讀取的資料全部輸出</a:t>
            </a:r>
            <a:endParaRPr lang="zh-TW" altLang="en-US" dirty="0"/>
          </a:p>
        </p:txBody>
      </p:sp>
      <p:pic>
        <p:nvPicPr>
          <p:cNvPr id="5" name="內容版面配置區 4"/>
          <p:cNvPicPr>
            <a:picLocks noGrp="1" noChangeAspect="1"/>
          </p:cNvPicPr>
          <p:nvPr>
            <p:ph sz="quarter" idx="10"/>
          </p:nvPr>
        </p:nvPicPr>
        <p:blipFill rotWithShape="1">
          <a:blip r:embed="rId2"/>
          <a:srcRect r="294" b="5256"/>
          <a:stretch/>
        </p:blipFill>
        <p:spPr>
          <a:xfrm>
            <a:off x="1273082" y="1457842"/>
            <a:ext cx="9383210" cy="5015386"/>
          </a:xfrm>
          <a:prstGeom prst="rect">
            <a:avLst/>
          </a:prstGeom>
        </p:spPr>
      </p:pic>
    </p:spTree>
    <p:extLst>
      <p:ext uri="{BB962C8B-B14F-4D97-AF65-F5344CB8AC3E}">
        <p14:creationId xmlns:p14="http://schemas.microsoft.com/office/powerpoint/2010/main" val="30233709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521207" y="448056"/>
            <a:ext cx="10994801" cy="640080"/>
          </a:xfrm>
        </p:spPr>
        <p:txBody>
          <a:bodyPr>
            <a:normAutofit/>
          </a:bodyPr>
          <a:lstStyle/>
          <a:p>
            <a:r>
              <a:rPr lang="zh-TW" altLang="en-US" dirty="0" smtClean="0"/>
              <a:t>檢查每一筆資料的每一欄位是否為空值</a:t>
            </a:r>
            <a:endParaRPr lang="zh-TW" altLang="en-US" dirty="0"/>
          </a:p>
        </p:txBody>
      </p:sp>
      <p:pic>
        <p:nvPicPr>
          <p:cNvPr id="4" name="內容版面配置區 3"/>
          <p:cNvPicPr>
            <a:picLocks noGrp="1" noChangeAspect="1"/>
          </p:cNvPicPr>
          <p:nvPr>
            <p:ph sz="quarter" idx="10"/>
          </p:nvPr>
        </p:nvPicPr>
        <p:blipFill rotWithShape="1">
          <a:blip r:embed="rId2"/>
          <a:srcRect l="8656" t="17268" r="71104" b="79565"/>
          <a:stretch/>
        </p:blipFill>
        <p:spPr>
          <a:xfrm>
            <a:off x="2399167" y="1683946"/>
            <a:ext cx="5967055" cy="525100"/>
          </a:xfrm>
          <a:prstGeom prst="rect">
            <a:avLst/>
          </a:prstGeom>
        </p:spPr>
      </p:pic>
      <p:pic>
        <p:nvPicPr>
          <p:cNvPr id="6" name="圖片 5"/>
          <p:cNvPicPr>
            <a:picLocks noChangeAspect="1"/>
          </p:cNvPicPr>
          <p:nvPr/>
        </p:nvPicPr>
        <p:blipFill rotWithShape="1">
          <a:blip r:embed="rId3"/>
          <a:srcRect l="4052" t="56567" r="62375" b="5655"/>
          <a:stretch/>
        </p:blipFill>
        <p:spPr>
          <a:xfrm>
            <a:off x="2484810" y="2578519"/>
            <a:ext cx="5881412" cy="3722693"/>
          </a:xfrm>
          <a:prstGeom prst="rect">
            <a:avLst/>
          </a:prstGeom>
        </p:spPr>
      </p:pic>
    </p:spTree>
    <p:extLst>
      <p:ext uri="{BB962C8B-B14F-4D97-AF65-F5344CB8AC3E}">
        <p14:creationId xmlns:p14="http://schemas.microsoft.com/office/powerpoint/2010/main" val="1979952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刪除第一筆資料</a:t>
            </a:r>
            <a:endParaRPr lang="zh-TW" altLang="en-US" dirty="0"/>
          </a:p>
        </p:txBody>
      </p:sp>
      <p:pic>
        <p:nvPicPr>
          <p:cNvPr id="4" name="內容版面配置區 3"/>
          <p:cNvPicPr>
            <a:picLocks noGrp="1" noChangeAspect="1"/>
          </p:cNvPicPr>
          <p:nvPr>
            <p:ph sz="quarter" idx="10"/>
          </p:nvPr>
        </p:nvPicPr>
        <p:blipFill rotWithShape="1">
          <a:blip r:embed="rId2"/>
          <a:srcRect l="3910" t="46897" r="39687" b="6000"/>
          <a:stretch/>
        </p:blipFill>
        <p:spPr>
          <a:xfrm>
            <a:off x="718624" y="3334896"/>
            <a:ext cx="6120000" cy="2874919"/>
          </a:xfrm>
          <a:prstGeom prst="rect">
            <a:avLst/>
          </a:prstGeom>
        </p:spPr>
      </p:pic>
      <p:pic>
        <p:nvPicPr>
          <p:cNvPr id="5" name="圖片 4"/>
          <p:cNvPicPr>
            <a:picLocks noChangeAspect="1"/>
          </p:cNvPicPr>
          <p:nvPr/>
        </p:nvPicPr>
        <p:blipFill rotWithShape="1">
          <a:blip r:embed="rId3"/>
          <a:srcRect l="3730" t="47167" r="40189" b="5889"/>
          <a:stretch/>
        </p:blipFill>
        <p:spPr>
          <a:xfrm>
            <a:off x="5549775" y="3334896"/>
            <a:ext cx="6120000" cy="2881613"/>
          </a:xfrm>
          <a:prstGeom prst="rect">
            <a:avLst/>
          </a:prstGeom>
        </p:spPr>
      </p:pic>
      <p:pic>
        <p:nvPicPr>
          <p:cNvPr id="6" name="圖片 5"/>
          <p:cNvPicPr>
            <a:picLocks noChangeAspect="1"/>
          </p:cNvPicPr>
          <p:nvPr/>
        </p:nvPicPr>
        <p:blipFill rotWithShape="1">
          <a:blip r:embed="rId4"/>
          <a:srcRect l="8326" t="13955" r="57975" b="73974"/>
          <a:stretch/>
        </p:blipFill>
        <p:spPr>
          <a:xfrm>
            <a:off x="651849" y="1412341"/>
            <a:ext cx="7413783" cy="1493822"/>
          </a:xfrm>
          <a:prstGeom prst="rect">
            <a:avLst/>
          </a:prstGeom>
        </p:spPr>
      </p:pic>
    </p:spTree>
    <p:extLst>
      <p:ext uri="{BB962C8B-B14F-4D97-AF65-F5344CB8AC3E}">
        <p14:creationId xmlns:p14="http://schemas.microsoft.com/office/powerpoint/2010/main" val="343056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標題 7"/>
          <p:cNvSpPr>
            <a:spLocks noGrp="1"/>
          </p:cNvSpPr>
          <p:nvPr>
            <p:ph type="title"/>
          </p:nvPr>
        </p:nvSpPr>
        <p:spPr/>
        <p:txBody>
          <a:bodyPr rtlCol="0">
            <a:noAutofit/>
          </a:bodyPr>
          <a:lstStyle/>
          <a:p>
            <a:pPr rtl="0"/>
            <a:r>
              <a:rPr lang="zh-TW" altLang="en-US" dirty="0" smtClean="0">
                <a:cs typeface="Segoe UI Light" panose="020B0502040204020203" pitchFamily="34" charset="0"/>
              </a:rPr>
              <a:t>目錄</a:t>
            </a:r>
            <a:endParaRPr lang="zh-TW" dirty="0">
              <a:cs typeface="Segoe UI Light" panose="020B0502040204020203" pitchFamily="34" charset="0"/>
            </a:endParaRPr>
          </a:p>
        </p:txBody>
      </p:sp>
      <p:sp>
        <p:nvSpPr>
          <p:cNvPr id="3" name="文字方塊 2"/>
          <p:cNvSpPr txBox="1"/>
          <p:nvPr/>
        </p:nvSpPr>
        <p:spPr>
          <a:xfrm>
            <a:off x="640080" y="1600200"/>
            <a:ext cx="10957560" cy="2554545"/>
          </a:xfrm>
          <a:prstGeom prst="rect">
            <a:avLst/>
          </a:prstGeom>
          <a:noFill/>
        </p:spPr>
        <p:txBody>
          <a:bodyPr wrap="square" rtlCol="0">
            <a:spAutoFit/>
          </a:bodyPr>
          <a:lstStyle/>
          <a:p>
            <a:pPr marL="457200" indent="-457200">
              <a:spcAft>
                <a:spcPts val="600"/>
              </a:spcAft>
              <a:buFont typeface="Wingdings" panose="05000000000000000000" pitchFamily="2" charset="2"/>
              <a:buChar char="l"/>
            </a:pPr>
            <a:r>
              <a:rPr lang="zh-TW" altLang="en-US" sz="2800" dirty="0" smtClean="0">
                <a:latin typeface="Microsoft JhengHei UI" panose="020B0604030504040204" pitchFamily="34" charset="-120"/>
                <a:ea typeface="Microsoft JhengHei UI" panose="020B0604030504040204" pitchFamily="34" charset="-120"/>
              </a:rPr>
              <a:t>目的</a:t>
            </a:r>
            <a:endParaRPr lang="en-US" altLang="zh-TW" sz="2800" dirty="0" smtClean="0">
              <a:latin typeface="Microsoft JhengHei UI" panose="020B0604030504040204" pitchFamily="34" charset="-120"/>
              <a:ea typeface="Microsoft JhengHei UI" panose="020B0604030504040204" pitchFamily="34" charset="-120"/>
            </a:endParaRPr>
          </a:p>
          <a:p>
            <a:pPr marL="457200" indent="-457200">
              <a:spcAft>
                <a:spcPts val="600"/>
              </a:spcAft>
              <a:buFont typeface="Wingdings" panose="05000000000000000000" pitchFamily="2" charset="2"/>
              <a:buChar char="l"/>
            </a:pPr>
            <a:r>
              <a:rPr lang="zh-TW" altLang="en-US" sz="2800" dirty="0" smtClean="0">
                <a:latin typeface="Microsoft JhengHei UI" panose="020B0604030504040204" pitchFamily="34" charset="-120"/>
                <a:ea typeface="Microsoft JhengHei UI" panose="020B0604030504040204" pitchFamily="34" charset="-120"/>
              </a:rPr>
              <a:t>資料來源</a:t>
            </a:r>
            <a:endParaRPr lang="en-US" altLang="zh-TW" sz="2800" dirty="0" smtClean="0">
              <a:latin typeface="Microsoft JhengHei UI" panose="020B0604030504040204" pitchFamily="34" charset="-120"/>
              <a:ea typeface="Microsoft JhengHei UI" panose="020B0604030504040204" pitchFamily="34" charset="-120"/>
            </a:endParaRPr>
          </a:p>
          <a:p>
            <a:pPr marL="457200" indent="-457200">
              <a:spcAft>
                <a:spcPts val="600"/>
              </a:spcAft>
              <a:buFont typeface="Wingdings" panose="05000000000000000000" pitchFamily="2" charset="2"/>
              <a:buChar char="l"/>
            </a:pPr>
            <a:r>
              <a:rPr lang="zh-TW" altLang="en-US" sz="2800" dirty="0" smtClean="0">
                <a:latin typeface="Microsoft JhengHei UI" panose="020B0604030504040204" pitchFamily="34" charset="-120"/>
                <a:ea typeface="Microsoft JhengHei UI" panose="020B0604030504040204" pitchFamily="34" charset="-120"/>
              </a:rPr>
              <a:t>正規化</a:t>
            </a:r>
            <a:endParaRPr lang="en-US" altLang="zh-TW" sz="2800" dirty="0" smtClean="0">
              <a:latin typeface="Microsoft JhengHei UI" panose="020B0604030504040204" pitchFamily="34" charset="-120"/>
              <a:ea typeface="Microsoft JhengHei UI" panose="020B0604030504040204" pitchFamily="34" charset="-120"/>
            </a:endParaRPr>
          </a:p>
          <a:p>
            <a:pPr marL="457200" indent="-457200">
              <a:spcAft>
                <a:spcPts val="600"/>
              </a:spcAft>
              <a:buFont typeface="Wingdings" panose="05000000000000000000" pitchFamily="2" charset="2"/>
              <a:buChar char="l"/>
            </a:pPr>
            <a:r>
              <a:rPr lang="en-US" altLang="zh-TW" sz="2800" dirty="0" smtClean="0">
                <a:latin typeface="Microsoft JhengHei UI" panose="020B0604030504040204" pitchFamily="34" charset="-120"/>
                <a:ea typeface="Microsoft JhengHei UI" panose="020B0604030504040204" pitchFamily="34" charset="-120"/>
              </a:rPr>
              <a:t>ER-Model</a:t>
            </a:r>
          </a:p>
          <a:p>
            <a:pPr marL="457200" indent="-457200">
              <a:spcAft>
                <a:spcPts val="600"/>
              </a:spcAft>
              <a:buFont typeface="Wingdings" panose="05000000000000000000" pitchFamily="2" charset="2"/>
              <a:buChar char="l"/>
            </a:pPr>
            <a:r>
              <a:rPr lang="zh-TW" altLang="en-US" sz="2800" dirty="0" smtClean="0">
                <a:latin typeface="Microsoft JhengHei UI" panose="020B0604030504040204" pitchFamily="34" charset="-120"/>
                <a:ea typeface="Microsoft JhengHei UI" panose="020B0604030504040204" pitchFamily="34" charset="-120"/>
              </a:rPr>
              <a:t>資料分析</a:t>
            </a:r>
            <a:endParaRPr lang="en-US" altLang="zh-TW" sz="2800" dirty="0" smtClean="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7474907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521207" y="448056"/>
            <a:ext cx="10976694" cy="640080"/>
          </a:xfrm>
        </p:spPr>
        <p:txBody>
          <a:bodyPr>
            <a:normAutofit/>
          </a:bodyPr>
          <a:lstStyle/>
          <a:p>
            <a:r>
              <a:rPr lang="zh-TW" altLang="en-US" dirty="0" smtClean="0"/>
              <a:t>拆解</a:t>
            </a:r>
            <a:r>
              <a:rPr lang="zh-TW" altLang="en-US" dirty="0"/>
              <a:t>欄位</a:t>
            </a:r>
            <a:r>
              <a:rPr lang="zh-TW" altLang="en-US" dirty="0" smtClean="0"/>
              <a:t>、資料對應</a:t>
            </a:r>
            <a:r>
              <a:rPr lang="en-US" altLang="zh-TW" dirty="0" smtClean="0"/>
              <a:t>(</a:t>
            </a:r>
            <a:r>
              <a:rPr lang="zh-TW" altLang="en-US" dirty="0" smtClean="0"/>
              <a:t>縣市和市區</a:t>
            </a:r>
            <a:r>
              <a:rPr lang="en-US" altLang="zh-TW" dirty="0" smtClean="0"/>
              <a:t>)</a:t>
            </a:r>
            <a:endParaRPr lang="zh-TW" altLang="en-US" dirty="0"/>
          </a:p>
        </p:txBody>
      </p:sp>
      <p:pic>
        <p:nvPicPr>
          <p:cNvPr id="4" name="內容版面配置區 3"/>
          <p:cNvPicPr>
            <a:picLocks noGrp="1" noChangeAspect="1"/>
          </p:cNvPicPr>
          <p:nvPr>
            <p:ph sz="quarter" idx="10"/>
          </p:nvPr>
        </p:nvPicPr>
        <p:blipFill rotWithShape="1">
          <a:blip r:embed="rId2"/>
          <a:srcRect l="488" t="-738" r="57898" b="5621"/>
          <a:stretch/>
        </p:blipFill>
        <p:spPr>
          <a:xfrm>
            <a:off x="7134131" y="1152329"/>
            <a:ext cx="4065006" cy="5226436"/>
          </a:xfrm>
          <a:prstGeom prst="rect">
            <a:avLst/>
          </a:prstGeom>
        </p:spPr>
      </p:pic>
      <p:pic>
        <p:nvPicPr>
          <p:cNvPr id="5" name="圖片 4"/>
          <p:cNvPicPr>
            <a:picLocks noChangeAspect="1"/>
          </p:cNvPicPr>
          <p:nvPr/>
        </p:nvPicPr>
        <p:blipFill rotWithShape="1">
          <a:blip r:embed="rId3"/>
          <a:srcRect l="3429" t="9057" r="14714" b="5549"/>
          <a:stretch/>
        </p:blipFill>
        <p:spPr>
          <a:xfrm>
            <a:off x="521207" y="1358020"/>
            <a:ext cx="6480000" cy="3802397"/>
          </a:xfrm>
          <a:prstGeom prst="rect">
            <a:avLst/>
          </a:prstGeom>
        </p:spPr>
      </p:pic>
      <p:pic>
        <p:nvPicPr>
          <p:cNvPr id="6" name="圖片 5"/>
          <p:cNvPicPr>
            <a:picLocks noChangeAspect="1"/>
          </p:cNvPicPr>
          <p:nvPr/>
        </p:nvPicPr>
        <p:blipFill rotWithShape="1">
          <a:blip r:embed="rId4"/>
          <a:srcRect l="4283" t="9556" r="22408" b="5274"/>
          <a:stretch/>
        </p:blipFill>
        <p:spPr>
          <a:xfrm>
            <a:off x="521207" y="1554875"/>
            <a:ext cx="6480000" cy="4234787"/>
          </a:xfrm>
          <a:prstGeom prst="rect">
            <a:avLst/>
          </a:prstGeom>
        </p:spPr>
      </p:pic>
      <p:pic>
        <p:nvPicPr>
          <p:cNvPr id="7" name="圖片 6"/>
          <p:cNvPicPr>
            <a:picLocks noChangeAspect="1"/>
          </p:cNvPicPr>
          <p:nvPr/>
        </p:nvPicPr>
        <p:blipFill rotWithShape="1">
          <a:blip r:embed="rId5"/>
          <a:srcRect l="4235" t="8662" r="22332" b="5274"/>
          <a:stretch/>
        </p:blipFill>
        <p:spPr>
          <a:xfrm>
            <a:off x="521207" y="1783532"/>
            <a:ext cx="6480000" cy="4271919"/>
          </a:xfrm>
          <a:prstGeom prst="rect">
            <a:avLst/>
          </a:prstGeom>
        </p:spPr>
      </p:pic>
      <p:pic>
        <p:nvPicPr>
          <p:cNvPr id="8" name="圖片 7"/>
          <p:cNvPicPr>
            <a:picLocks noChangeAspect="1"/>
          </p:cNvPicPr>
          <p:nvPr/>
        </p:nvPicPr>
        <p:blipFill rotWithShape="1">
          <a:blip r:embed="rId6"/>
          <a:srcRect l="4188" t="8662" r="50041" b="5051"/>
          <a:stretch/>
        </p:blipFill>
        <p:spPr>
          <a:xfrm>
            <a:off x="691463" y="1247183"/>
            <a:ext cx="5040000" cy="5344616"/>
          </a:xfrm>
          <a:prstGeom prst="rect">
            <a:avLst/>
          </a:prstGeom>
        </p:spPr>
      </p:pic>
      <p:pic>
        <p:nvPicPr>
          <p:cNvPr id="9" name="圖片 8"/>
          <p:cNvPicPr>
            <a:picLocks noChangeAspect="1"/>
          </p:cNvPicPr>
          <p:nvPr/>
        </p:nvPicPr>
        <p:blipFill rotWithShape="1">
          <a:blip r:embed="rId7"/>
          <a:srcRect l="3400" t="8561" r="28962" b="37782"/>
          <a:stretch/>
        </p:blipFill>
        <p:spPr>
          <a:xfrm>
            <a:off x="521207" y="1783532"/>
            <a:ext cx="5760000" cy="2588937"/>
          </a:xfrm>
          <a:prstGeom prst="rect">
            <a:avLst/>
          </a:prstGeom>
        </p:spPr>
      </p:pic>
    </p:spTree>
    <p:extLst>
      <p:ext uri="{BB962C8B-B14F-4D97-AF65-F5344CB8AC3E}">
        <p14:creationId xmlns:p14="http://schemas.microsoft.com/office/powerpoint/2010/main" val="1500004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521207" y="448056"/>
            <a:ext cx="11003854" cy="640080"/>
          </a:xfrm>
        </p:spPr>
        <p:txBody>
          <a:bodyPr>
            <a:normAutofit/>
          </a:bodyPr>
          <a:lstStyle/>
          <a:p>
            <a:r>
              <a:rPr lang="zh-TW" altLang="en-US" dirty="0" smtClean="0"/>
              <a:t>資料對應</a:t>
            </a:r>
            <a:r>
              <a:rPr lang="en-US" altLang="zh-TW" dirty="0" smtClean="0"/>
              <a:t>(</a:t>
            </a:r>
            <a:r>
              <a:rPr lang="zh-TW" altLang="en-US" dirty="0" smtClean="0"/>
              <a:t>女性年齡和男性年齡</a:t>
            </a:r>
            <a:r>
              <a:rPr lang="en-US" altLang="zh-TW" dirty="0" smtClean="0"/>
              <a:t>)</a:t>
            </a:r>
            <a:r>
              <a:rPr lang="zh-TW" altLang="en-US" dirty="0" smtClean="0"/>
              <a:t>、新增欄位</a:t>
            </a:r>
            <a:r>
              <a:rPr lang="en-US" altLang="zh-TW" dirty="0" smtClean="0"/>
              <a:t>(</a:t>
            </a:r>
            <a:r>
              <a:rPr lang="zh-TW" altLang="en-US" dirty="0" smtClean="0"/>
              <a:t>結婚年齡差</a:t>
            </a:r>
            <a:r>
              <a:rPr lang="en-US" altLang="zh-TW" dirty="0" smtClean="0"/>
              <a:t>)</a:t>
            </a:r>
            <a:endParaRPr lang="zh-TW" altLang="en-US" dirty="0"/>
          </a:p>
        </p:txBody>
      </p:sp>
      <p:pic>
        <p:nvPicPr>
          <p:cNvPr id="4" name="內容版面配置區 3"/>
          <p:cNvPicPr>
            <a:picLocks noGrp="1" noChangeAspect="1"/>
          </p:cNvPicPr>
          <p:nvPr>
            <p:ph sz="quarter" idx="10"/>
          </p:nvPr>
        </p:nvPicPr>
        <p:blipFill rotWithShape="1">
          <a:blip r:embed="rId2"/>
          <a:srcRect l="3669" t="3776" r="48673" b="46188"/>
          <a:stretch/>
        </p:blipFill>
        <p:spPr>
          <a:xfrm>
            <a:off x="534959" y="3218547"/>
            <a:ext cx="5354096" cy="3127931"/>
          </a:xfrm>
          <a:prstGeom prst="rect">
            <a:avLst/>
          </a:prstGeom>
        </p:spPr>
      </p:pic>
      <p:pic>
        <p:nvPicPr>
          <p:cNvPr id="5" name="圖片 4"/>
          <p:cNvPicPr>
            <a:picLocks noChangeAspect="1"/>
          </p:cNvPicPr>
          <p:nvPr/>
        </p:nvPicPr>
        <p:blipFill rotWithShape="1">
          <a:blip r:embed="rId3"/>
          <a:srcRect l="4469" t="21279" r="9900" b="51225"/>
          <a:stretch/>
        </p:blipFill>
        <p:spPr>
          <a:xfrm>
            <a:off x="521207" y="1376127"/>
            <a:ext cx="8972427" cy="1620570"/>
          </a:xfrm>
          <a:prstGeom prst="rect">
            <a:avLst/>
          </a:prstGeom>
        </p:spPr>
      </p:pic>
      <p:pic>
        <p:nvPicPr>
          <p:cNvPr id="6" name="內容版面配置區 3"/>
          <p:cNvPicPr>
            <a:picLocks noChangeAspect="1"/>
          </p:cNvPicPr>
          <p:nvPr/>
        </p:nvPicPr>
        <p:blipFill rotWithShape="1">
          <a:blip r:embed="rId2"/>
          <a:srcRect l="3668" t="50722" r="46741" b="5883"/>
          <a:stretch/>
        </p:blipFill>
        <p:spPr>
          <a:xfrm>
            <a:off x="6064314" y="3378365"/>
            <a:ext cx="5767388" cy="2808294"/>
          </a:xfrm>
          <a:prstGeom prst="rect">
            <a:avLst/>
          </a:prstGeom>
        </p:spPr>
      </p:pic>
    </p:spTree>
    <p:extLst>
      <p:ext uri="{BB962C8B-B14F-4D97-AF65-F5344CB8AC3E}">
        <p14:creationId xmlns:p14="http://schemas.microsoft.com/office/powerpoint/2010/main" val="69738646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排除重複值</a:t>
            </a:r>
            <a:endParaRPr lang="zh-TW" altLang="en-US" dirty="0"/>
          </a:p>
        </p:txBody>
      </p:sp>
      <p:pic>
        <p:nvPicPr>
          <p:cNvPr id="4" name="內容版面配置區 3"/>
          <p:cNvPicPr>
            <a:picLocks noGrp="1" noChangeAspect="1"/>
          </p:cNvPicPr>
          <p:nvPr>
            <p:ph sz="quarter" idx="10"/>
          </p:nvPr>
        </p:nvPicPr>
        <p:blipFill rotWithShape="1">
          <a:blip r:embed="rId2"/>
          <a:srcRect l="8530" t="36868" r="29456" b="59687"/>
          <a:stretch/>
        </p:blipFill>
        <p:spPr>
          <a:xfrm>
            <a:off x="521207" y="1971898"/>
            <a:ext cx="11244695" cy="351424"/>
          </a:xfrm>
          <a:prstGeom prst="rect">
            <a:avLst/>
          </a:prstGeom>
        </p:spPr>
      </p:pic>
    </p:spTree>
    <p:extLst>
      <p:ext uri="{BB962C8B-B14F-4D97-AF65-F5344CB8AC3E}">
        <p14:creationId xmlns:p14="http://schemas.microsoft.com/office/powerpoint/2010/main" val="378438918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把資料建置在資料庫</a:t>
            </a:r>
            <a:endParaRPr lang="zh-TW" altLang="en-US" dirty="0"/>
          </a:p>
        </p:txBody>
      </p:sp>
      <p:pic>
        <p:nvPicPr>
          <p:cNvPr id="4" name="內容版面配置區 3"/>
          <p:cNvPicPr>
            <a:picLocks noGrp="1" noChangeAspect="1"/>
          </p:cNvPicPr>
          <p:nvPr>
            <p:ph sz="quarter" idx="10"/>
          </p:nvPr>
        </p:nvPicPr>
        <p:blipFill rotWithShape="1">
          <a:blip r:embed="rId3"/>
          <a:srcRect l="4408" t="8781" r="25353" b="5727"/>
          <a:stretch/>
        </p:blipFill>
        <p:spPr>
          <a:xfrm>
            <a:off x="521207" y="1430448"/>
            <a:ext cx="7466840" cy="5051834"/>
          </a:xfrm>
          <a:prstGeom prst="rect">
            <a:avLst/>
          </a:prstGeom>
        </p:spPr>
      </p:pic>
      <p:pic>
        <p:nvPicPr>
          <p:cNvPr id="5" name="圖片 4"/>
          <p:cNvPicPr>
            <a:picLocks noChangeAspect="1"/>
          </p:cNvPicPr>
          <p:nvPr/>
        </p:nvPicPr>
        <p:blipFill rotWithShape="1">
          <a:blip r:embed="rId4"/>
          <a:srcRect r="79288" b="42985"/>
          <a:stretch/>
        </p:blipFill>
        <p:spPr>
          <a:xfrm>
            <a:off x="8130012" y="659112"/>
            <a:ext cx="3693813" cy="5719523"/>
          </a:xfrm>
          <a:prstGeom prst="rect">
            <a:avLst/>
          </a:prstGeom>
        </p:spPr>
      </p:pic>
      <p:sp>
        <p:nvSpPr>
          <p:cNvPr id="6" name="矩形 5"/>
          <p:cNvSpPr/>
          <p:nvPr/>
        </p:nvSpPr>
        <p:spPr>
          <a:xfrm>
            <a:off x="8719733" y="3558012"/>
            <a:ext cx="2307388" cy="114073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5206370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把</a:t>
            </a:r>
            <a:r>
              <a:rPr lang="zh-TW" altLang="en-US" dirty="0"/>
              <a:t>資料建置在資料庫</a:t>
            </a:r>
          </a:p>
        </p:txBody>
      </p:sp>
      <p:pic>
        <p:nvPicPr>
          <p:cNvPr id="4" name="內容版面配置區 3"/>
          <p:cNvPicPr>
            <a:picLocks noGrp="1" noChangeAspect="1"/>
          </p:cNvPicPr>
          <p:nvPr>
            <p:ph sz="quarter" idx="10"/>
          </p:nvPr>
        </p:nvPicPr>
        <p:blipFill rotWithShape="1">
          <a:blip r:embed="rId2"/>
          <a:srcRect l="17692" t="39315" r="50474" b="5909"/>
          <a:stretch/>
        </p:blipFill>
        <p:spPr>
          <a:xfrm>
            <a:off x="615634" y="1385179"/>
            <a:ext cx="5400000" cy="5226506"/>
          </a:xfrm>
          <a:prstGeom prst="rect">
            <a:avLst/>
          </a:prstGeom>
        </p:spPr>
      </p:pic>
      <p:pic>
        <p:nvPicPr>
          <p:cNvPr id="5" name="圖片 4"/>
          <p:cNvPicPr>
            <a:picLocks noChangeAspect="1"/>
          </p:cNvPicPr>
          <p:nvPr/>
        </p:nvPicPr>
        <p:blipFill rotWithShape="1">
          <a:blip r:embed="rId3"/>
          <a:srcRect l="16775" t="38378" r="65464" b="5737"/>
          <a:stretch/>
        </p:blipFill>
        <p:spPr>
          <a:xfrm>
            <a:off x="6332506" y="1768344"/>
            <a:ext cx="2520000" cy="4460175"/>
          </a:xfrm>
          <a:prstGeom prst="rect">
            <a:avLst/>
          </a:prstGeom>
        </p:spPr>
      </p:pic>
      <p:pic>
        <p:nvPicPr>
          <p:cNvPr id="6" name="圖片 5"/>
          <p:cNvPicPr>
            <a:picLocks noChangeAspect="1"/>
          </p:cNvPicPr>
          <p:nvPr/>
        </p:nvPicPr>
        <p:blipFill rotWithShape="1">
          <a:blip r:embed="rId4"/>
          <a:srcRect l="17035" t="37930" r="56685" b="5961"/>
          <a:stretch/>
        </p:blipFill>
        <p:spPr>
          <a:xfrm>
            <a:off x="1854070" y="1385179"/>
            <a:ext cx="4320000" cy="5188135"/>
          </a:xfrm>
          <a:prstGeom prst="rect">
            <a:avLst/>
          </a:prstGeom>
        </p:spPr>
      </p:pic>
      <p:pic>
        <p:nvPicPr>
          <p:cNvPr id="7" name="圖片 6"/>
          <p:cNvPicPr>
            <a:picLocks noChangeAspect="1"/>
          </p:cNvPicPr>
          <p:nvPr/>
        </p:nvPicPr>
        <p:blipFill rotWithShape="1">
          <a:blip r:embed="rId5"/>
          <a:srcRect l="16883" t="39112" r="61490" b="6566"/>
          <a:stretch/>
        </p:blipFill>
        <p:spPr>
          <a:xfrm>
            <a:off x="1068309" y="1436222"/>
            <a:ext cx="3600000" cy="5086047"/>
          </a:xfrm>
          <a:prstGeom prst="rect">
            <a:avLst/>
          </a:prstGeom>
        </p:spPr>
      </p:pic>
      <p:pic>
        <p:nvPicPr>
          <p:cNvPr id="8" name="圖片 7"/>
          <p:cNvPicPr>
            <a:picLocks noChangeAspect="1"/>
          </p:cNvPicPr>
          <p:nvPr/>
        </p:nvPicPr>
        <p:blipFill rotWithShape="1">
          <a:blip r:embed="rId6"/>
          <a:srcRect l="16940" t="37930" r="62690" b="6408"/>
          <a:stretch/>
        </p:blipFill>
        <p:spPr>
          <a:xfrm>
            <a:off x="2947527" y="1088136"/>
            <a:ext cx="3600000" cy="5533335"/>
          </a:xfrm>
          <a:prstGeom prst="rect">
            <a:avLst/>
          </a:prstGeom>
        </p:spPr>
      </p:pic>
      <p:sp>
        <p:nvSpPr>
          <p:cNvPr id="10" name="文字方塊 9"/>
          <p:cNvSpPr txBox="1"/>
          <p:nvPr/>
        </p:nvSpPr>
        <p:spPr>
          <a:xfrm>
            <a:off x="9222916" y="1470795"/>
            <a:ext cx="1831366" cy="584775"/>
          </a:xfrm>
          <a:prstGeom prst="rect">
            <a:avLst/>
          </a:prstGeom>
          <a:solidFill>
            <a:srgbClr val="00B0F0"/>
          </a:solidFill>
        </p:spPr>
        <p:txBody>
          <a:bodyPr wrap="square" rtlCol="0">
            <a:spAutoFit/>
          </a:bodyPr>
          <a:lstStyle/>
          <a:p>
            <a:r>
              <a:rPr lang="zh-TW" altLang="en-US" sz="3200" dirty="0" smtClean="0"/>
              <a:t>縣市名</a:t>
            </a:r>
            <a:r>
              <a:rPr lang="zh-TW" altLang="en-US" sz="3200" dirty="0"/>
              <a:t>稱</a:t>
            </a:r>
          </a:p>
        </p:txBody>
      </p:sp>
      <p:sp>
        <p:nvSpPr>
          <p:cNvPr id="11" name="文字方塊 10"/>
          <p:cNvSpPr txBox="1"/>
          <p:nvPr/>
        </p:nvSpPr>
        <p:spPr>
          <a:xfrm>
            <a:off x="9222916" y="1470794"/>
            <a:ext cx="1831366" cy="584775"/>
          </a:xfrm>
          <a:prstGeom prst="rect">
            <a:avLst/>
          </a:prstGeom>
          <a:solidFill>
            <a:srgbClr val="00B0F0"/>
          </a:solidFill>
        </p:spPr>
        <p:txBody>
          <a:bodyPr wrap="square" rtlCol="0">
            <a:spAutoFit/>
          </a:bodyPr>
          <a:lstStyle/>
          <a:p>
            <a:r>
              <a:rPr lang="zh-TW" altLang="en-US" sz="3200" dirty="0"/>
              <a:t>市區</a:t>
            </a:r>
            <a:r>
              <a:rPr lang="zh-TW" altLang="en-US" sz="3200" dirty="0" smtClean="0"/>
              <a:t>名稱</a:t>
            </a:r>
            <a:endParaRPr lang="zh-TW" altLang="en-US" sz="3200" dirty="0"/>
          </a:p>
        </p:txBody>
      </p:sp>
      <p:sp>
        <p:nvSpPr>
          <p:cNvPr id="12" name="文字方塊 11"/>
          <p:cNvSpPr txBox="1"/>
          <p:nvPr/>
        </p:nvSpPr>
        <p:spPr>
          <a:xfrm>
            <a:off x="9222916" y="1470794"/>
            <a:ext cx="2640141" cy="584775"/>
          </a:xfrm>
          <a:prstGeom prst="rect">
            <a:avLst/>
          </a:prstGeom>
          <a:solidFill>
            <a:srgbClr val="00B0F0"/>
          </a:solidFill>
        </p:spPr>
        <p:txBody>
          <a:bodyPr wrap="square" rtlCol="0">
            <a:spAutoFit/>
          </a:bodyPr>
          <a:lstStyle/>
          <a:p>
            <a:r>
              <a:rPr lang="zh-TW" altLang="en-US" sz="3200" dirty="0" smtClean="0"/>
              <a:t>縣市市區名稱</a:t>
            </a:r>
            <a:endParaRPr lang="zh-TW" altLang="en-US" sz="3200" dirty="0"/>
          </a:p>
        </p:txBody>
      </p:sp>
      <p:sp>
        <p:nvSpPr>
          <p:cNvPr id="13" name="文字方塊 12"/>
          <p:cNvSpPr txBox="1"/>
          <p:nvPr/>
        </p:nvSpPr>
        <p:spPr>
          <a:xfrm>
            <a:off x="9233101" y="1470794"/>
            <a:ext cx="1810995" cy="584775"/>
          </a:xfrm>
          <a:prstGeom prst="rect">
            <a:avLst/>
          </a:prstGeom>
          <a:solidFill>
            <a:srgbClr val="00B0F0"/>
          </a:solidFill>
        </p:spPr>
        <p:txBody>
          <a:bodyPr wrap="square" rtlCol="0">
            <a:spAutoFit/>
          </a:bodyPr>
          <a:lstStyle/>
          <a:p>
            <a:r>
              <a:rPr lang="zh-TW" altLang="en-US" sz="3200" dirty="0" smtClean="0"/>
              <a:t>女生年齡</a:t>
            </a:r>
            <a:endParaRPr lang="zh-TW" altLang="en-US" sz="3200" dirty="0"/>
          </a:p>
        </p:txBody>
      </p:sp>
      <p:sp>
        <p:nvSpPr>
          <p:cNvPr id="14" name="文字方塊 13"/>
          <p:cNvSpPr txBox="1"/>
          <p:nvPr/>
        </p:nvSpPr>
        <p:spPr>
          <a:xfrm>
            <a:off x="9212353" y="1470794"/>
            <a:ext cx="1852490" cy="584775"/>
          </a:xfrm>
          <a:prstGeom prst="rect">
            <a:avLst/>
          </a:prstGeom>
          <a:solidFill>
            <a:srgbClr val="00B0F0"/>
          </a:solidFill>
        </p:spPr>
        <p:txBody>
          <a:bodyPr wrap="square" rtlCol="0">
            <a:spAutoFit/>
          </a:bodyPr>
          <a:lstStyle/>
          <a:p>
            <a:r>
              <a:rPr lang="zh-TW" altLang="en-US" sz="3200" dirty="0" smtClean="0"/>
              <a:t>男生年</a:t>
            </a:r>
            <a:r>
              <a:rPr lang="zh-TW" altLang="en-US" sz="3200" dirty="0"/>
              <a:t>齡</a:t>
            </a:r>
          </a:p>
        </p:txBody>
      </p:sp>
    </p:spTree>
    <p:extLst>
      <p:ext uri="{BB962C8B-B14F-4D97-AF65-F5344CB8AC3E}">
        <p14:creationId xmlns:p14="http://schemas.microsoft.com/office/powerpoint/2010/main" val="881729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5"/>
                                        </p:tgtEl>
                                      </p:cBhvr>
                                    </p:animEffect>
                                    <p:set>
                                      <p:cBhvr>
                                        <p:cTn id="28" dur="1" fill="hold">
                                          <p:stCondLst>
                                            <p:cond delay="499"/>
                                          </p:stCondLst>
                                        </p:cTn>
                                        <p:tgtEl>
                                          <p:spTgt spid="5"/>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nodeType="clickEffect">
                                  <p:stCondLst>
                                    <p:cond delay="0"/>
                                  </p:stCondLst>
                                  <p:childTnLst>
                                    <p:animEffect transition="out" filter="fade">
                                      <p:cBhvr>
                                        <p:cTn id="40" dur="500"/>
                                        <p:tgtEl>
                                          <p:spTgt spid="6"/>
                                        </p:tgtEl>
                                      </p:cBhvr>
                                    </p:animEffect>
                                    <p:set>
                                      <p:cBhvr>
                                        <p:cTn id="41" dur="1" fill="hold">
                                          <p:stCondLst>
                                            <p:cond delay="499"/>
                                          </p:stCondLst>
                                        </p:cTn>
                                        <p:tgtEl>
                                          <p:spTgt spid="6"/>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fade">
                                      <p:cBhvr>
                                        <p:cTn id="46" dur="500"/>
                                        <p:tgtEl>
                                          <p:spTgt spid="7"/>
                                        </p:tgtEl>
                                      </p:cBhvr>
                                    </p:animEffect>
                                  </p:childTnLst>
                                </p:cTn>
                              </p:par>
                              <p:par>
                                <p:cTn id="47" presetID="10" presetClass="exit" presetSubtype="0" fill="hold" grpId="1" nodeType="withEffect">
                                  <p:stCondLst>
                                    <p:cond delay="0"/>
                                  </p:stCondLst>
                                  <p:childTnLst>
                                    <p:animEffect transition="out" filter="fade">
                                      <p:cBhvr>
                                        <p:cTn id="48" dur="500"/>
                                        <p:tgtEl>
                                          <p:spTgt spid="10"/>
                                        </p:tgtEl>
                                      </p:cBhvr>
                                    </p:animEffect>
                                    <p:set>
                                      <p:cBhvr>
                                        <p:cTn id="49" dur="1" fill="hold">
                                          <p:stCondLst>
                                            <p:cond delay="499"/>
                                          </p:stCondLst>
                                        </p:cTn>
                                        <p:tgtEl>
                                          <p:spTgt spid="10"/>
                                        </p:tgtEl>
                                        <p:attrNameLst>
                                          <p:attrName>style.visibility</p:attrName>
                                        </p:attrNameLst>
                                      </p:cBhvr>
                                      <p:to>
                                        <p:strVal val="hidden"/>
                                      </p:to>
                                    </p:set>
                                  </p:childTnLst>
                                </p:cTn>
                              </p:par>
                              <p:par>
                                <p:cTn id="50" presetID="10" presetClass="exit" presetSubtype="0" fill="hold" grpId="1" nodeType="withEffect">
                                  <p:stCondLst>
                                    <p:cond delay="0"/>
                                  </p:stCondLst>
                                  <p:childTnLst>
                                    <p:animEffect transition="out" filter="fade">
                                      <p:cBhvr>
                                        <p:cTn id="51" dur="500"/>
                                        <p:tgtEl>
                                          <p:spTgt spid="11"/>
                                        </p:tgtEl>
                                      </p:cBhvr>
                                    </p:animEffect>
                                    <p:set>
                                      <p:cBhvr>
                                        <p:cTn id="52" dur="1" fill="hold">
                                          <p:stCondLst>
                                            <p:cond delay="499"/>
                                          </p:stCondLst>
                                        </p:cTn>
                                        <p:tgtEl>
                                          <p:spTgt spid="11"/>
                                        </p:tgtEl>
                                        <p:attrNameLst>
                                          <p:attrName>style.visibility</p:attrName>
                                        </p:attrNameLst>
                                      </p:cBhvr>
                                      <p:to>
                                        <p:strVal val="hidden"/>
                                      </p:to>
                                    </p:set>
                                  </p:childTnLst>
                                </p:cTn>
                              </p:par>
                              <p:par>
                                <p:cTn id="53" presetID="10" presetClass="exit" presetSubtype="0" fill="hold" grpId="1" nodeType="withEffect">
                                  <p:stCondLst>
                                    <p:cond delay="0"/>
                                  </p:stCondLst>
                                  <p:childTnLst>
                                    <p:animEffect transition="out" filter="fade">
                                      <p:cBhvr>
                                        <p:cTn id="54" dur="500"/>
                                        <p:tgtEl>
                                          <p:spTgt spid="12"/>
                                        </p:tgtEl>
                                      </p:cBhvr>
                                    </p:animEffect>
                                    <p:set>
                                      <p:cBhvr>
                                        <p:cTn id="55" dur="1" fill="hold">
                                          <p:stCondLst>
                                            <p:cond delay="499"/>
                                          </p:stCondLst>
                                        </p:cTn>
                                        <p:tgtEl>
                                          <p:spTgt spid="12"/>
                                        </p:tgtEl>
                                        <p:attrNameLst>
                                          <p:attrName>style.visibility</p:attrName>
                                        </p:attrNameLst>
                                      </p:cBhvr>
                                      <p:to>
                                        <p:strVal val="hidden"/>
                                      </p:to>
                                    </p:set>
                                  </p:childTnLst>
                                </p:cTn>
                              </p:par>
                              <p:par>
                                <p:cTn id="56" presetID="10" presetClass="entr" presetSubtype="0" fill="hold" grpId="0" nodeType="with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500"/>
                                        <p:tgtEl>
                                          <p:spTgt spid="1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xit" presetSubtype="0" fill="hold" nodeType="clickEffect">
                                  <p:stCondLst>
                                    <p:cond delay="0"/>
                                  </p:stCondLst>
                                  <p:childTnLst>
                                    <p:animEffect transition="out" filter="fade">
                                      <p:cBhvr>
                                        <p:cTn id="62" dur="500"/>
                                        <p:tgtEl>
                                          <p:spTgt spid="7"/>
                                        </p:tgtEl>
                                      </p:cBhvr>
                                    </p:animEffect>
                                    <p:set>
                                      <p:cBhvr>
                                        <p:cTn id="63" dur="1" fill="hold">
                                          <p:stCondLst>
                                            <p:cond delay="499"/>
                                          </p:stCondLst>
                                        </p:cTn>
                                        <p:tgtEl>
                                          <p:spTgt spid="7"/>
                                        </p:tgtEl>
                                        <p:attrNameLst>
                                          <p:attrName>style.visibility</p:attrName>
                                        </p:attrNameLst>
                                      </p:cBhvr>
                                      <p:to>
                                        <p:strVal val="hidden"/>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8"/>
                                        </p:tgtEl>
                                        <p:attrNameLst>
                                          <p:attrName>style.visibility</p:attrName>
                                        </p:attrNameLst>
                                      </p:cBhvr>
                                      <p:to>
                                        <p:strVal val="visible"/>
                                      </p:to>
                                    </p:set>
                                    <p:animEffect transition="in" filter="fade">
                                      <p:cBhvr>
                                        <p:cTn id="68" dur="500"/>
                                        <p:tgtEl>
                                          <p:spTgt spid="8"/>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4"/>
                                        </p:tgtEl>
                                        <p:attrNameLst>
                                          <p:attrName>style.visibility</p:attrName>
                                        </p:attrNameLst>
                                      </p:cBhvr>
                                      <p:to>
                                        <p:strVal val="visible"/>
                                      </p:to>
                                    </p:set>
                                    <p:animEffect transition="in" filter="fade">
                                      <p:cBhvr>
                                        <p:cTn id="7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P spid="12" grpId="0" animBg="1"/>
      <p:bldP spid="12" grpId="1" animBg="1"/>
      <p:bldP spid="13" grpId="0" animBg="1"/>
      <p:bldP spid="1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標題 10"/>
          <p:cNvSpPr>
            <a:spLocks noGrp="1"/>
          </p:cNvSpPr>
          <p:nvPr>
            <p:ph type="title"/>
          </p:nvPr>
        </p:nvSpPr>
        <p:spPr/>
        <p:txBody>
          <a:bodyPr/>
          <a:lstStyle/>
          <a:p>
            <a:r>
              <a:rPr lang="zh-TW" altLang="en-US" dirty="0" smtClean="0"/>
              <a:t>好像少講了什麼</a:t>
            </a:r>
            <a:r>
              <a:rPr lang="en-US" altLang="zh-TW" dirty="0" smtClean="0"/>
              <a:t>?</a:t>
            </a:r>
            <a:endParaRPr lang="zh-TW" altLang="en-US" dirty="0"/>
          </a:p>
        </p:txBody>
      </p:sp>
      <p:sp>
        <p:nvSpPr>
          <p:cNvPr id="12" name="內容版面配置區 11"/>
          <p:cNvSpPr>
            <a:spLocks noGrp="1"/>
          </p:cNvSpPr>
          <p:nvPr>
            <p:ph sz="quarter" idx="10"/>
          </p:nvPr>
        </p:nvSpPr>
        <p:spPr>
          <a:xfrm>
            <a:off x="1191346" y="1707212"/>
            <a:ext cx="8939482" cy="963560"/>
          </a:xfrm>
        </p:spPr>
        <p:txBody>
          <a:bodyPr>
            <a:normAutofit/>
          </a:bodyPr>
          <a:lstStyle/>
          <a:p>
            <a:r>
              <a:rPr lang="zh-TW" altLang="en-US" sz="3600" dirty="0" smtClean="0"/>
              <a:t>沒錯</a:t>
            </a:r>
            <a:r>
              <a:rPr lang="en-US" altLang="zh-TW" sz="3600" dirty="0" smtClean="0"/>
              <a:t>!!!</a:t>
            </a:r>
            <a:r>
              <a:rPr lang="zh-TW" altLang="en-US" sz="3600" dirty="0" smtClean="0"/>
              <a:t>就是少講了名稱為結婚的資料表</a:t>
            </a:r>
            <a:r>
              <a:rPr lang="en-US" altLang="zh-TW" sz="3600" dirty="0" smtClean="0"/>
              <a:t>!!!</a:t>
            </a:r>
            <a:endParaRPr lang="zh-TW" altLang="en-US" sz="3600" dirty="0"/>
          </a:p>
        </p:txBody>
      </p:sp>
      <p:pic>
        <p:nvPicPr>
          <p:cNvPr id="15" name="圖片 14"/>
          <p:cNvPicPr>
            <a:picLocks noChangeAspect="1"/>
          </p:cNvPicPr>
          <p:nvPr/>
        </p:nvPicPr>
        <p:blipFill rotWithShape="1">
          <a:blip r:embed="rId2"/>
          <a:srcRect l="18582" t="54545" b="5792"/>
          <a:stretch/>
        </p:blipFill>
        <p:spPr>
          <a:xfrm>
            <a:off x="753950" y="3440317"/>
            <a:ext cx="9562443" cy="2620344"/>
          </a:xfrm>
          <a:prstGeom prst="rect">
            <a:avLst/>
          </a:prstGeom>
        </p:spPr>
      </p:pic>
      <p:pic>
        <p:nvPicPr>
          <p:cNvPr id="16" name="內容版面配置區 4"/>
          <p:cNvPicPr>
            <a:picLocks noChangeAspect="1"/>
          </p:cNvPicPr>
          <p:nvPr/>
        </p:nvPicPr>
        <p:blipFill rotWithShape="1">
          <a:blip r:embed="rId3"/>
          <a:srcRect r="39967" b="5427"/>
          <a:stretch/>
        </p:blipFill>
        <p:spPr>
          <a:xfrm>
            <a:off x="5661087" y="1412575"/>
            <a:ext cx="5649628" cy="5006332"/>
          </a:xfrm>
          <a:prstGeom prst="rect">
            <a:avLst/>
          </a:prstGeom>
        </p:spPr>
      </p:pic>
    </p:spTree>
    <p:extLst>
      <p:ext uri="{BB962C8B-B14F-4D97-AF65-F5344CB8AC3E}">
        <p14:creationId xmlns:p14="http://schemas.microsoft.com/office/powerpoint/2010/main" val="3511252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標題 7"/>
          <p:cNvSpPr>
            <a:spLocks noGrp="1"/>
          </p:cNvSpPr>
          <p:nvPr>
            <p:ph type="title"/>
          </p:nvPr>
        </p:nvSpPr>
        <p:spPr/>
        <p:txBody>
          <a:bodyPr rtlCol="0">
            <a:noAutofit/>
          </a:bodyPr>
          <a:lstStyle/>
          <a:p>
            <a:pPr rtl="0"/>
            <a:r>
              <a:rPr lang="zh-TW" altLang="en-US" dirty="0" smtClean="0">
                <a:cs typeface="Segoe UI Light" panose="020B0502040204020203" pitchFamily="34" charset="0"/>
              </a:rPr>
              <a:t>目錄</a:t>
            </a:r>
            <a:endParaRPr lang="zh-TW" dirty="0">
              <a:cs typeface="Segoe UI Light" panose="020B0502040204020203" pitchFamily="34" charset="0"/>
            </a:endParaRPr>
          </a:p>
        </p:txBody>
      </p:sp>
      <p:sp>
        <p:nvSpPr>
          <p:cNvPr id="3" name="文字方塊 2"/>
          <p:cNvSpPr txBox="1"/>
          <p:nvPr/>
        </p:nvSpPr>
        <p:spPr>
          <a:xfrm>
            <a:off x="640080" y="1600200"/>
            <a:ext cx="10957560" cy="3062377"/>
          </a:xfrm>
          <a:prstGeom prst="rect">
            <a:avLst/>
          </a:prstGeom>
          <a:noFill/>
        </p:spPr>
        <p:txBody>
          <a:bodyPr wrap="square" rtlCol="0">
            <a:spAutoFit/>
          </a:bodyPr>
          <a:lstStyle/>
          <a:p>
            <a:pPr marL="457200" indent="-457200">
              <a:spcAft>
                <a:spcPts val="600"/>
              </a:spcAft>
              <a:buFont typeface="Wingdings" panose="05000000000000000000" pitchFamily="2" charset="2"/>
              <a:buChar char="l"/>
            </a:pPr>
            <a:r>
              <a:rPr lang="zh-TW" altLang="en-US" sz="2800" dirty="0" smtClean="0"/>
              <a:t>分析圖一</a:t>
            </a:r>
            <a:r>
              <a:rPr lang="en-US" altLang="zh-TW" sz="2800" dirty="0" smtClean="0"/>
              <a:t>:</a:t>
            </a:r>
            <a:r>
              <a:rPr lang="zh-TW" altLang="en-US" sz="2800" dirty="0" smtClean="0"/>
              <a:t> 南港</a:t>
            </a:r>
            <a:r>
              <a:rPr lang="zh-TW" altLang="en-US" sz="2800" dirty="0"/>
              <a:t>男女性結婚年齡分布圖</a:t>
            </a:r>
            <a:endParaRPr lang="en-US" altLang="zh-TW" sz="2800" dirty="0"/>
          </a:p>
          <a:p>
            <a:pPr marL="457200" indent="-457200">
              <a:spcAft>
                <a:spcPts val="600"/>
              </a:spcAft>
              <a:buFont typeface="Wingdings" panose="05000000000000000000" pitchFamily="2" charset="2"/>
              <a:buChar char="l"/>
            </a:pPr>
            <a:r>
              <a:rPr lang="zh-TW" altLang="en-US" sz="2800" dirty="0" smtClean="0"/>
              <a:t>分析圖二</a:t>
            </a:r>
            <a:r>
              <a:rPr lang="en-US" altLang="zh-TW" sz="2800" dirty="0" smtClean="0"/>
              <a:t>:</a:t>
            </a:r>
            <a:r>
              <a:rPr lang="zh-TW" altLang="en-US" sz="2800" dirty="0" smtClean="0"/>
              <a:t> 台北市</a:t>
            </a:r>
            <a:r>
              <a:rPr lang="zh-TW" altLang="en-US" sz="2800" dirty="0"/>
              <a:t>所有市區結婚分布圓餅圖</a:t>
            </a:r>
            <a:endParaRPr lang="en-US" altLang="zh-TW" sz="2800" dirty="0"/>
          </a:p>
          <a:p>
            <a:pPr marL="457200" indent="-457200">
              <a:spcAft>
                <a:spcPts val="600"/>
              </a:spcAft>
              <a:buFont typeface="Wingdings" panose="05000000000000000000" pitchFamily="2" charset="2"/>
              <a:buChar char="l"/>
            </a:pPr>
            <a:r>
              <a:rPr lang="zh-TW" altLang="en-US" sz="2800" dirty="0" smtClean="0"/>
              <a:t>分析圖三</a:t>
            </a:r>
            <a:r>
              <a:rPr lang="en-US" altLang="zh-TW" sz="2800" dirty="0" smtClean="0"/>
              <a:t>:</a:t>
            </a:r>
            <a:r>
              <a:rPr lang="zh-TW" altLang="en-US" sz="2800" dirty="0" smtClean="0"/>
              <a:t> 新</a:t>
            </a:r>
            <a:r>
              <a:rPr lang="zh-TW" altLang="en-US" sz="2800" dirty="0"/>
              <a:t>北市各市區男性年齡和結婚數目分布圖</a:t>
            </a:r>
            <a:endParaRPr lang="en-US" altLang="zh-TW" sz="2800" dirty="0"/>
          </a:p>
          <a:p>
            <a:pPr marL="457200" indent="-457200">
              <a:spcAft>
                <a:spcPts val="600"/>
              </a:spcAft>
              <a:buFont typeface="Wingdings" panose="05000000000000000000" pitchFamily="2" charset="2"/>
              <a:buChar char="l"/>
            </a:pPr>
            <a:r>
              <a:rPr lang="zh-TW" altLang="en-US" sz="2800" dirty="0" smtClean="0"/>
              <a:t>分析圖四</a:t>
            </a:r>
            <a:r>
              <a:rPr lang="en-US" altLang="zh-TW" sz="2800" dirty="0" smtClean="0"/>
              <a:t>:</a:t>
            </a:r>
            <a:r>
              <a:rPr lang="zh-TW" altLang="en-US" sz="2800" dirty="0" smtClean="0"/>
              <a:t> 基隆市</a:t>
            </a:r>
            <a:r>
              <a:rPr lang="zh-TW" altLang="en-US" sz="2800" dirty="0"/>
              <a:t>各市區男女性年齡和結婚數目分布圖</a:t>
            </a:r>
            <a:endParaRPr lang="en-US" altLang="zh-TW" sz="2800" dirty="0"/>
          </a:p>
          <a:p>
            <a:pPr marL="457200" indent="-457200">
              <a:spcAft>
                <a:spcPts val="600"/>
              </a:spcAft>
              <a:buFont typeface="Wingdings" panose="05000000000000000000" pitchFamily="2" charset="2"/>
              <a:buChar char="l"/>
            </a:pPr>
            <a:r>
              <a:rPr lang="zh-TW" altLang="en-US" sz="2800" dirty="0" smtClean="0"/>
              <a:t>分析圖五</a:t>
            </a:r>
            <a:r>
              <a:rPr lang="en-US" altLang="zh-TW" sz="2800" dirty="0" smtClean="0"/>
              <a:t>:</a:t>
            </a:r>
            <a:r>
              <a:rPr lang="zh-TW" altLang="en-US" sz="2800" dirty="0" smtClean="0"/>
              <a:t> 彰化縣</a:t>
            </a:r>
            <a:r>
              <a:rPr lang="zh-TW" altLang="en-US" sz="2800" dirty="0"/>
              <a:t>男女性年齡和年齡差與是否結婚關係圖</a:t>
            </a:r>
            <a:endParaRPr lang="en-US" altLang="zh-TW" sz="2800" dirty="0"/>
          </a:p>
          <a:p>
            <a:pPr marL="457200" indent="-457200">
              <a:spcAft>
                <a:spcPts val="600"/>
              </a:spcAft>
              <a:buFont typeface="Wingdings" panose="05000000000000000000" pitchFamily="2" charset="2"/>
              <a:buChar char="l"/>
            </a:pPr>
            <a:r>
              <a:rPr lang="zh-TW" altLang="en-US" sz="2800" dirty="0" smtClean="0"/>
              <a:t>分析圖六</a:t>
            </a:r>
            <a:r>
              <a:rPr lang="en-US" altLang="zh-TW" sz="2800" dirty="0" smtClean="0"/>
              <a:t>:</a:t>
            </a:r>
            <a:r>
              <a:rPr lang="zh-TW" altLang="en-US" sz="2800" dirty="0" smtClean="0"/>
              <a:t> 新竹</a:t>
            </a:r>
            <a:r>
              <a:rPr lang="zh-TW" altLang="en-US" sz="2800" dirty="0"/>
              <a:t>男女結婚年齡盒鬚圖</a:t>
            </a:r>
          </a:p>
        </p:txBody>
      </p:sp>
    </p:spTree>
    <p:extLst>
      <p:ext uri="{BB962C8B-B14F-4D97-AF65-F5344CB8AC3E}">
        <p14:creationId xmlns:p14="http://schemas.microsoft.com/office/powerpoint/2010/main" val="4633729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r>
              <a:rPr lang="zh-TW" altLang="en-US" dirty="0" smtClean="0"/>
              <a:t>目的</a:t>
            </a:r>
            <a:endParaRPr lang="zh-TW" altLang="en-US" dirty="0"/>
          </a:p>
        </p:txBody>
      </p:sp>
    </p:spTree>
    <p:extLst>
      <p:ext uri="{BB962C8B-B14F-4D97-AF65-F5344CB8AC3E}">
        <p14:creationId xmlns:p14="http://schemas.microsoft.com/office/powerpoint/2010/main" val="2077823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normAutofit/>
          </a:bodyPr>
          <a:lstStyle/>
          <a:p>
            <a:r>
              <a:rPr lang="zh-TW" altLang="en-US" dirty="0" smtClean="0"/>
              <a:t>分析圖一、分析圖二和分析圖三的說明</a:t>
            </a:r>
            <a:endParaRPr lang="zh-TW" altLang="en-US" dirty="0"/>
          </a:p>
        </p:txBody>
      </p:sp>
      <p:sp>
        <p:nvSpPr>
          <p:cNvPr id="5" name="內容版面配置區 4"/>
          <p:cNvSpPr>
            <a:spLocks noGrp="1"/>
          </p:cNvSpPr>
          <p:nvPr>
            <p:ph sz="quarter" idx="10"/>
          </p:nvPr>
        </p:nvSpPr>
        <p:spPr>
          <a:xfrm>
            <a:off x="539495" y="1435608"/>
            <a:ext cx="11121368" cy="4992352"/>
          </a:xfrm>
        </p:spPr>
        <p:txBody>
          <a:bodyPr>
            <a:normAutofit/>
          </a:bodyPr>
          <a:lstStyle/>
          <a:p>
            <a:pPr marL="171450" indent="-171450">
              <a:lnSpc>
                <a:spcPct val="120000"/>
              </a:lnSpc>
              <a:spcBef>
                <a:spcPts val="0"/>
              </a:spcBef>
              <a:spcAft>
                <a:spcPts val="600"/>
              </a:spcAft>
              <a:buFont typeface="Wingdings" panose="05000000000000000000" pitchFamily="2" charset="2"/>
              <a:buChar char="l"/>
            </a:pPr>
            <a:r>
              <a:rPr lang="zh-TW" altLang="en-US" sz="2600" dirty="0"/>
              <a:t>南港男女性結婚年齡分布</a:t>
            </a:r>
            <a:r>
              <a:rPr lang="zh-TW" altLang="en-US" sz="2600" dirty="0" smtClean="0"/>
              <a:t>圖</a:t>
            </a:r>
            <a:endParaRPr lang="en-US" altLang="zh-TW" sz="2600" dirty="0" smtClean="0"/>
          </a:p>
          <a:p>
            <a:pPr>
              <a:lnSpc>
                <a:spcPct val="120000"/>
              </a:lnSpc>
              <a:spcBef>
                <a:spcPts val="0"/>
              </a:spcBef>
              <a:spcAft>
                <a:spcPts val="600"/>
              </a:spcAft>
            </a:pPr>
            <a:r>
              <a:rPr lang="zh-TW" altLang="en-US" sz="2000" dirty="0" smtClean="0"/>
              <a:t>採用</a:t>
            </a:r>
            <a:r>
              <a:rPr lang="en-US" altLang="zh-TW" sz="2000" dirty="0" smtClean="0"/>
              <a:t>K-Means</a:t>
            </a:r>
            <a:r>
              <a:rPr lang="zh-TW" altLang="en-US" sz="2000" dirty="0" smtClean="0"/>
              <a:t>方法去對男性和女性結婚年齡分三群，了解男生和女生結婚年齡三個範圍為何</a:t>
            </a:r>
            <a:endParaRPr lang="en-US" altLang="zh-TW" sz="2000" dirty="0" smtClean="0"/>
          </a:p>
          <a:p>
            <a:pPr>
              <a:lnSpc>
                <a:spcPct val="120000"/>
              </a:lnSpc>
              <a:spcBef>
                <a:spcPts val="0"/>
              </a:spcBef>
              <a:spcAft>
                <a:spcPts val="600"/>
              </a:spcAft>
            </a:pPr>
            <a:endParaRPr lang="en-US" altLang="zh-TW" sz="2000" dirty="0"/>
          </a:p>
          <a:p>
            <a:pPr marL="171450" indent="-171450">
              <a:lnSpc>
                <a:spcPct val="120000"/>
              </a:lnSpc>
              <a:spcBef>
                <a:spcPts val="0"/>
              </a:spcBef>
              <a:spcAft>
                <a:spcPts val="600"/>
              </a:spcAft>
              <a:buFont typeface="Wingdings" panose="05000000000000000000" pitchFamily="2" charset="2"/>
              <a:buChar char="l"/>
            </a:pPr>
            <a:r>
              <a:rPr lang="zh-TW" altLang="en-US" sz="2600" dirty="0"/>
              <a:t>台北市所有市區結婚分布圓餅圖</a:t>
            </a:r>
            <a:endParaRPr lang="en-US" altLang="zh-TW" sz="2600" dirty="0"/>
          </a:p>
          <a:p>
            <a:pPr>
              <a:lnSpc>
                <a:spcPct val="120000"/>
              </a:lnSpc>
              <a:spcBef>
                <a:spcPts val="0"/>
              </a:spcBef>
              <a:spcAft>
                <a:spcPts val="600"/>
              </a:spcAft>
            </a:pPr>
            <a:r>
              <a:rPr lang="zh-TW" altLang="en-US" sz="2000" dirty="0" smtClean="0"/>
              <a:t>透過圓餅圖的輸出，想要了解哪個市區的結婚人數佔有率最低，哪個市區的結婚人數佔有率最高</a:t>
            </a:r>
            <a:endParaRPr lang="en-US" altLang="zh-TW" sz="2000" dirty="0" smtClean="0"/>
          </a:p>
          <a:p>
            <a:pPr>
              <a:lnSpc>
                <a:spcPct val="120000"/>
              </a:lnSpc>
              <a:spcBef>
                <a:spcPts val="0"/>
              </a:spcBef>
              <a:spcAft>
                <a:spcPts val="600"/>
              </a:spcAft>
            </a:pPr>
            <a:endParaRPr lang="en-US" altLang="zh-TW" sz="2000" dirty="0" smtClean="0"/>
          </a:p>
          <a:p>
            <a:pPr marL="171450" indent="-171450">
              <a:lnSpc>
                <a:spcPct val="120000"/>
              </a:lnSpc>
              <a:spcBef>
                <a:spcPts val="0"/>
              </a:spcBef>
              <a:spcAft>
                <a:spcPts val="600"/>
              </a:spcAft>
              <a:buFont typeface="Wingdings" panose="05000000000000000000" pitchFamily="2" charset="2"/>
              <a:buChar char="l"/>
            </a:pPr>
            <a:r>
              <a:rPr lang="zh-TW" altLang="en-US" sz="2600" dirty="0"/>
              <a:t>新北市各市區男性年齡和結婚數目分布圖</a:t>
            </a:r>
            <a:endParaRPr lang="en-US" altLang="zh-TW" sz="2600" dirty="0"/>
          </a:p>
          <a:p>
            <a:pPr>
              <a:lnSpc>
                <a:spcPct val="120000"/>
              </a:lnSpc>
              <a:spcBef>
                <a:spcPts val="0"/>
              </a:spcBef>
              <a:spcAft>
                <a:spcPts val="600"/>
              </a:spcAft>
            </a:pPr>
            <a:r>
              <a:rPr lang="zh-TW" altLang="en-US" sz="2000" dirty="0" smtClean="0"/>
              <a:t>採用迴歸分析法，去對附有結婚人數的資料進行資料訓練，資料訓練完後，之後丟進其中一筆某一年齡的結婚資料，可以預測出這個年齡結婚人數有幾對</a:t>
            </a:r>
            <a:endParaRPr lang="en-US" altLang="zh-TW" sz="2000" dirty="0" smtClean="0"/>
          </a:p>
          <a:p>
            <a:endParaRPr lang="en-US" altLang="zh-TW" sz="2800" dirty="0"/>
          </a:p>
          <a:p>
            <a:endParaRPr lang="zh-TW" altLang="en-US" sz="2800" dirty="0"/>
          </a:p>
        </p:txBody>
      </p:sp>
    </p:spTree>
    <p:extLst>
      <p:ext uri="{BB962C8B-B14F-4D97-AF65-F5344CB8AC3E}">
        <p14:creationId xmlns:p14="http://schemas.microsoft.com/office/powerpoint/2010/main" val="10035021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normAutofit/>
          </a:bodyPr>
          <a:lstStyle/>
          <a:p>
            <a:r>
              <a:rPr lang="zh-TW" altLang="en-US" dirty="0" smtClean="0"/>
              <a:t>分析圖四、分析圖五和分析圖六的說明</a:t>
            </a:r>
            <a:endParaRPr lang="zh-TW" altLang="en-US" dirty="0"/>
          </a:p>
        </p:txBody>
      </p:sp>
      <p:sp>
        <p:nvSpPr>
          <p:cNvPr id="5" name="內容版面配置區 4"/>
          <p:cNvSpPr>
            <a:spLocks noGrp="1"/>
          </p:cNvSpPr>
          <p:nvPr>
            <p:ph sz="quarter" idx="10"/>
          </p:nvPr>
        </p:nvSpPr>
        <p:spPr>
          <a:xfrm>
            <a:off x="539495" y="1435608"/>
            <a:ext cx="11121368" cy="4421984"/>
          </a:xfrm>
        </p:spPr>
        <p:txBody>
          <a:bodyPr>
            <a:normAutofit/>
          </a:bodyPr>
          <a:lstStyle/>
          <a:p>
            <a:pPr marL="342900" indent="-342900">
              <a:lnSpc>
                <a:spcPct val="100000"/>
              </a:lnSpc>
              <a:spcBef>
                <a:spcPts val="0"/>
              </a:spcBef>
              <a:spcAft>
                <a:spcPts val="600"/>
              </a:spcAft>
              <a:buFont typeface="Wingdings" panose="05000000000000000000" pitchFamily="2" charset="2"/>
              <a:buChar char="l"/>
            </a:pPr>
            <a:r>
              <a:rPr lang="zh-TW" altLang="en-US" sz="2600" dirty="0"/>
              <a:t>基隆市各市區男女性年齡和結婚數目分布圖</a:t>
            </a:r>
            <a:endParaRPr lang="en-US" altLang="zh-TW" sz="2600" dirty="0"/>
          </a:p>
          <a:p>
            <a:pPr>
              <a:lnSpc>
                <a:spcPct val="100000"/>
              </a:lnSpc>
              <a:spcBef>
                <a:spcPts val="0"/>
              </a:spcBef>
              <a:spcAft>
                <a:spcPts val="600"/>
              </a:spcAft>
            </a:pPr>
            <a:r>
              <a:rPr lang="zh-TW" altLang="en-US" sz="2000" dirty="0" smtClean="0"/>
              <a:t>先對具有男生和女生結婚年齡的資料進行資料訓練，並給每筆資料附上結婚數目標籤，等資料訓練完之後，之後當新的資料進來時，就可以藉由男生和女生結婚年齡預測出大約在這個市區中有幾對結婚</a:t>
            </a:r>
            <a:endParaRPr lang="en-US" altLang="zh-TW" sz="2000" dirty="0"/>
          </a:p>
          <a:p>
            <a:pPr>
              <a:lnSpc>
                <a:spcPct val="100000"/>
              </a:lnSpc>
              <a:spcBef>
                <a:spcPts val="0"/>
              </a:spcBef>
              <a:spcAft>
                <a:spcPts val="600"/>
              </a:spcAft>
            </a:pPr>
            <a:endParaRPr lang="en-US" altLang="zh-TW" sz="2000" dirty="0"/>
          </a:p>
          <a:p>
            <a:pPr marL="342900" indent="-342900">
              <a:lnSpc>
                <a:spcPct val="100000"/>
              </a:lnSpc>
              <a:spcBef>
                <a:spcPts val="0"/>
              </a:spcBef>
              <a:spcAft>
                <a:spcPts val="600"/>
              </a:spcAft>
              <a:buFont typeface="Wingdings" panose="05000000000000000000" pitchFamily="2" charset="2"/>
              <a:buChar char="l"/>
            </a:pPr>
            <a:r>
              <a:rPr lang="zh-TW" altLang="en-US" sz="2600" dirty="0"/>
              <a:t>彰化縣男女性年齡和年齡差與是否結婚關係圖</a:t>
            </a:r>
            <a:endParaRPr lang="en-US" altLang="zh-TW" sz="2600" dirty="0"/>
          </a:p>
          <a:p>
            <a:pPr>
              <a:lnSpc>
                <a:spcPct val="100000"/>
              </a:lnSpc>
              <a:spcBef>
                <a:spcPts val="0"/>
              </a:spcBef>
              <a:spcAft>
                <a:spcPts val="600"/>
              </a:spcAft>
            </a:pPr>
            <a:r>
              <a:rPr lang="zh-TW" altLang="en-US" sz="2000" dirty="0" smtClean="0"/>
              <a:t>想要知道透過男性女性結婚年齡來判斷出是否結婚</a:t>
            </a:r>
            <a:endParaRPr lang="en-US" altLang="zh-TW" sz="2000" dirty="0" smtClean="0"/>
          </a:p>
          <a:p>
            <a:pPr>
              <a:lnSpc>
                <a:spcPct val="100000"/>
              </a:lnSpc>
              <a:spcBef>
                <a:spcPts val="0"/>
              </a:spcBef>
              <a:spcAft>
                <a:spcPts val="600"/>
              </a:spcAft>
            </a:pPr>
            <a:endParaRPr lang="en-US" altLang="zh-TW" sz="2000" dirty="0" smtClean="0"/>
          </a:p>
          <a:p>
            <a:pPr marL="342900" indent="-342900">
              <a:lnSpc>
                <a:spcPct val="100000"/>
              </a:lnSpc>
              <a:spcBef>
                <a:spcPts val="0"/>
              </a:spcBef>
              <a:spcAft>
                <a:spcPts val="600"/>
              </a:spcAft>
              <a:buFont typeface="Wingdings" panose="05000000000000000000" pitchFamily="2" charset="2"/>
              <a:buChar char="l"/>
            </a:pPr>
            <a:r>
              <a:rPr lang="zh-TW" altLang="en-US" sz="2600" dirty="0"/>
              <a:t>新竹男女結婚年齡盒鬚圖</a:t>
            </a:r>
          </a:p>
          <a:p>
            <a:pPr>
              <a:lnSpc>
                <a:spcPct val="100000"/>
              </a:lnSpc>
              <a:spcBef>
                <a:spcPts val="0"/>
              </a:spcBef>
              <a:spcAft>
                <a:spcPts val="600"/>
              </a:spcAft>
            </a:pPr>
            <a:r>
              <a:rPr lang="zh-TW" altLang="en-US" sz="2000" dirty="0" smtClean="0"/>
              <a:t>想要知道新竹男女生中間</a:t>
            </a:r>
            <a:r>
              <a:rPr lang="en-US" altLang="zh-TW" sz="2000" dirty="0" smtClean="0"/>
              <a:t>50%</a:t>
            </a:r>
            <a:r>
              <a:rPr lang="zh-TW" altLang="en-US" sz="2000" dirty="0" smtClean="0"/>
              <a:t>結婚的年齡範圍為何，以及男性女性最年輕和最老的結婚年齡為何</a:t>
            </a:r>
            <a:endParaRPr lang="en-US" altLang="zh-TW" sz="2000" dirty="0"/>
          </a:p>
        </p:txBody>
      </p:sp>
    </p:spTree>
    <p:extLst>
      <p:ext uri="{BB962C8B-B14F-4D97-AF65-F5344CB8AC3E}">
        <p14:creationId xmlns:p14="http://schemas.microsoft.com/office/powerpoint/2010/main" val="28047964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r>
              <a:rPr lang="zh-TW" altLang="en-US" dirty="0" smtClean="0"/>
              <a:t>資料來源</a:t>
            </a:r>
            <a:endParaRPr lang="zh-TW" altLang="en-US" dirty="0"/>
          </a:p>
        </p:txBody>
      </p:sp>
    </p:spTree>
    <p:extLst>
      <p:ext uri="{BB962C8B-B14F-4D97-AF65-F5344CB8AC3E}">
        <p14:creationId xmlns:p14="http://schemas.microsoft.com/office/powerpoint/2010/main" val="21852618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rtlCol="0"/>
          <a:lstStyle/>
          <a:p>
            <a:pPr rtl="0"/>
            <a:r>
              <a:rPr lang="zh-TW" altLang="en-US" dirty="0" smtClean="0">
                <a:cs typeface="Segoe UI Light" panose="020B0502040204020203" pitchFamily="34" charset="0"/>
              </a:rPr>
              <a:t>資料來源</a:t>
            </a:r>
            <a:endParaRPr lang="zh-TW" altLang="en-US" dirty="0">
              <a:latin typeface="Microsoft JhengHei UI" panose="020B0604030504040204" pitchFamily="34" charset="-120"/>
              <a:ea typeface="Microsoft JhengHei UI" panose="020B0604030504040204" pitchFamily="34" charset="-120"/>
              <a:cs typeface="Segoe UI Light" panose="020B0502040204020203" pitchFamily="34" charset="0"/>
            </a:endParaRPr>
          </a:p>
        </p:txBody>
      </p:sp>
      <p:pic>
        <p:nvPicPr>
          <p:cNvPr id="3" name="圖片 2"/>
          <p:cNvPicPr>
            <a:picLocks noChangeAspect="1"/>
          </p:cNvPicPr>
          <p:nvPr/>
        </p:nvPicPr>
        <p:blipFill rotWithShape="1">
          <a:blip r:embed="rId3"/>
          <a:srcRect l="1" t="4438" r="1019" b="6146"/>
          <a:stretch/>
        </p:blipFill>
        <p:spPr>
          <a:xfrm>
            <a:off x="833166" y="1475714"/>
            <a:ext cx="7750275" cy="3938258"/>
          </a:xfrm>
          <a:prstGeom prst="rect">
            <a:avLst/>
          </a:prstGeom>
        </p:spPr>
      </p:pic>
      <p:sp>
        <p:nvSpPr>
          <p:cNvPr id="5" name="文字方塊 4"/>
          <p:cNvSpPr txBox="1"/>
          <p:nvPr/>
        </p:nvSpPr>
        <p:spPr>
          <a:xfrm>
            <a:off x="1004935" y="5785164"/>
            <a:ext cx="3766241" cy="369332"/>
          </a:xfrm>
          <a:prstGeom prst="rect">
            <a:avLst/>
          </a:prstGeom>
          <a:noFill/>
        </p:spPr>
        <p:txBody>
          <a:bodyPr wrap="square" rtlCol="0">
            <a:spAutoFit/>
          </a:bodyPr>
          <a:lstStyle/>
          <a:p>
            <a:r>
              <a:rPr lang="en-US" altLang="zh-TW" dirty="0">
                <a:hlinkClick r:id="rId4"/>
              </a:rPr>
              <a:t>https://data.gov.tw/dataset/102822</a:t>
            </a:r>
            <a:endParaRPr lang="zh-TW" altLang="en-US" dirty="0"/>
          </a:p>
        </p:txBody>
      </p:sp>
      <p:sp>
        <p:nvSpPr>
          <p:cNvPr id="6" name="文字方塊 5"/>
          <p:cNvSpPr txBox="1"/>
          <p:nvPr/>
        </p:nvSpPr>
        <p:spPr>
          <a:xfrm>
            <a:off x="9369581" y="3041964"/>
            <a:ext cx="2163778" cy="369332"/>
          </a:xfrm>
          <a:prstGeom prst="rect">
            <a:avLst/>
          </a:prstGeom>
          <a:noFill/>
        </p:spPr>
        <p:txBody>
          <a:bodyPr wrap="square" rtlCol="0">
            <a:spAutoFit/>
          </a:bodyPr>
          <a:lstStyle/>
          <a:p>
            <a:r>
              <a:rPr lang="zh-TW" altLang="en-US" dirty="0" smtClean="0"/>
              <a:t>原始資料來源圖片</a:t>
            </a:r>
            <a:endParaRPr lang="zh-TW" altLang="en-US" dirty="0"/>
          </a:p>
        </p:txBody>
      </p:sp>
      <p:sp>
        <p:nvSpPr>
          <p:cNvPr id="7" name="向左箭號 6"/>
          <p:cNvSpPr/>
          <p:nvPr/>
        </p:nvSpPr>
        <p:spPr>
          <a:xfrm>
            <a:off x="8718487" y="3041964"/>
            <a:ext cx="516048" cy="402879"/>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向左箭號 21"/>
          <p:cNvSpPr/>
          <p:nvPr/>
        </p:nvSpPr>
        <p:spPr>
          <a:xfrm>
            <a:off x="4842095" y="5767863"/>
            <a:ext cx="516048" cy="402879"/>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文字方塊 22"/>
          <p:cNvSpPr txBox="1"/>
          <p:nvPr/>
        </p:nvSpPr>
        <p:spPr>
          <a:xfrm>
            <a:off x="5520348" y="5767863"/>
            <a:ext cx="2338059" cy="369332"/>
          </a:xfrm>
          <a:prstGeom prst="rect">
            <a:avLst/>
          </a:prstGeom>
          <a:noFill/>
        </p:spPr>
        <p:txBody>
          <a:bodyPr wrap="square" rtlCol="0">
            <a:spAutoFit/>
          </a:bodyPr>
          <a:lstStyle/>
          <a:p>
            <a:r>
              <a:rPr lang="zh-TW" altLang="en-US" dirty="0" smtClean="0"/>
              <a:t>原始資料來源超連結</a:t>
            </a:r>
            <a:endParaRPr lang="zh-TW" altLang="en-US" dirty="0"/>
          </a:p>
        </p:txBody>
      </p:sp>
    </p:spTree>
    <p:extLst>
      <p:ext uri="{BB962C8B-B14F-4D97-AF65-F5344CB8AC3E}">
        <p14:creationId xmlns:p14="http://schemas.microsoft.com/office/powerpoint/2010/main" val="23063900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rtlCol="0"/>
          <a:lstStyle/>
          <a:p>
            <a:pPr rtl="0"/>
            <a:r>
              <a:rPr lang="zh-TW" altLang="en-US" dirty="0" smtClean="0">
                <a:cs typeface="Segoe UI Light" panose="020B0502040204020203" pitchFamily="34" charset="0"/>
              </a:rPr>
              <a:t>資料來源 </a:t>
            </a:r>
            <a:r>
              <a:rPr lang="en-US" altLang="zh-TW" dirty="0" smtClean="0">
                <a:cs typeface="Segoe UI Light" panose="020B0502040204020203" pitchFamily="34" charset="0"/>
              </a:rPr>
              <a:t>– </a:t>
            </a:r>
            <a:r>
              <a:rPr lang="zh-TW" altLang="en-US" dirty="0" smtClean="0">
                <a:cs typeface="Segoe UI Light" panose="020B0502040204020203" pitchFamily="34" charset="0"/>
              </a:rPr>
              <a:t>原本的資料表</a:t>
            </a:r>
            <a:endParaRPr lang="zh-TW" altLang="en-US" dirty="0">
              <a:latin typeface="Microsoft JhengHei UI" panose="020B0604030504040204" pitchFamily="34" charset="-120"/>
              <a:ea typeface="Microsoft JhengHei UI" panose="020B0604030504040204" pitchFamily="34" charset="-120"/>
              <a:cs typeface="Segoe UI Light" panose="020B0502040204020203" pitchFamily="34" charset="0"/>
            </a:endParaRPr>
          </a:p>
        </p:txBody>
      </p:sp>
      <p:graphicFrame>
        <p:nvGraphicFramePr>
          <p:cNvPr id="2" name="表格 1"/>
          <p:cNvGraphicFramePr>
            <a:graphicFrameLocks noGrp="1"/>
          </p:cNvGraphicFramePr>
          <p:nvPr>
            <p:extLst/>
          </p:nvPr>
        </p:nvGraphicFramePr>
        <p:xfrm>
          <a:off x="615214" y="1674474"/>
          <a:ext cx="10846472" cy="4231640"/>
        </p:xfrm>
        <a:graphic>
          <a:graphicData uri="http://schemas.openxmlformats.org/drawingml/2006/table">
            <a:tbl>
              <a:tblPr firstRow="1" bandRow="1">
                <a:tableStyleId>{5C22544A-7EE6-4342-B048-85BDC9FD1C3A}</a:tableStyleId>
              </a:tblPr>
              <a:tblGrid>
                <a:gridCol w="1825923">
                  <a:extLst>
                    <a:ext uri="{9D8B030D-6E8A-4147-A177-3AD203B41FA5}">
                      <a16:colId xmlns="" xmlns:a16="http://schemas.microsoft.com/office/drawing/2014/main" val="2012593865"/>
                    </a:ext>
                  </a:extLst>
                </a:gridCol>
                <a:gridCol w="1825923">
                  <a:extLst>
                    <a:ext uri="{9D8B030D-6E8A-4147-A177-3AD203B41FA5}">
                      <a16:colId xmlns="" xmlns:a16="http://schemas.microsoft.com/office/drawing/2014/main" val="1177085970"/>
                    </a:ext>
                  </a:extLst>
                </a:gridCol>
                <a:gridCol w="1825923">
                  <a:extLst>
                    <a:ext uri="{9D8B030D-6E8A-4147-A177-3AD203B41FA5}">
                      <a16:colId xmlns="" xmlns:a16="http://schemas.microsoft.com/office/drawing/2014/main" val="3616943759"/>
                    </a:ext>
                  </a:extLst>
                </a:gridCol>
                <a:gridCol w="5368703">
                  <a:extLst>
                    <a:ext uri="{9D8B030D-6E8A-4147-A177-3AD203B41FA5}">
                      <a16:colId xmlns="" xmlns:a16="http://schemas.microsoft.com/office/drawing/2014/main" val="3083222676"/>
                    </a:ext>
                  </a:extLst>
                </a:gridCol>
              </a:tblGrid>
              <a:tr h="370840">
                <a:tc>
                  <a:txBody>
                    <a:bodyPr/>
                    <a:lstStyle/>
                    <a:p>
                      <a:pPr algn="ctr"/>
                      <a:r>
                        <a:rPr lang="zh-TW" altLang="en-US" sz="1800" dirty="0" smtClean="0"/>
                        <a:t>資料欄名稱</a:t>
                      </a:r>
                      <a:endParaRPr lang="zh-TW" altLang="en-US" sz="1800" dirty="0"/>
                    </a:p>
                  </a:txBody>
                  <a:tcPr/>
                </a:tc>
                <a:tc>
                  <a:txBody>
                    <a:bodyPr/>
                    <a:lstStyle/>
                    <a:p>
                      <a:pPr algn="ctr"/>
                      <a:r>
                        <a:rPr lang="zh-TW" altLang="en-US" sz="1800" dirty="0" smtClean="0"/>
                        <a:t>資料表欄位名稱</a:t>
                      </a:r>
                      <a:endParaRPr lang="zh-TW" altLang="en-US" sz="1800" dirty="0"/>
                    </a:p>
                  </a:txBody>
                  <a:tcPr/>
                </a:tc>
                <a:tc>
                  <a:txBody>
                    <a:bodyPr/>
                    <a:lstStyle/>
                    <a:p>
                      <a:pPr algn="ctr"/>
                      <a:r>
                        <a:rPr lang="zh-TW" altLang="en-US" sz="1800" dirty="0" smtClean="0"/>
                        <a:t>型態</a:t>
                      </a:r>
                      <a:endParaRPr lang="zh-TW" altLang="en-US" sz="1800" dirty="0"/>
                    </a:p>
                  </a:txBody>
                  <a:tcPr/>
                </a:tc>
                <a:tc>
                  <a:txBody>
                    <a:bodyPr/>
                    <a:lstStyle/>
                    <a:p>
                      <a:pPr algn="ctr"/>
                      <a:r>
                        <a:rPr lang="zh-TW" altLang="en-US" sz="1800" dirty="0" smtClean="0"/>
                        <a:t>說明</a:t>
                      </a:r>
                      <a:endParaRPr lang="zh-TW" altLang="en-US" sz="1800" dirty="0"/>
                    </a:p>
                  </a:txBody>
                  <a:tcPr/>
                </a:tc>
                <a:extLst>
                  <a:ext uri="{0D108BD9-81ED-4DB2-BD59-A6C34878D82A}">
                    <a16:rowId xmlns="" xmlns:a16="http://schemas.microsoft.com/office/drawing/2014/main" val="2449762542"/>
                  </a:ext>
                </a:extLst>
              </a:tr>
              <a:tr h="370840">
                <a:tc>
                  <a:txBody>
                    <a:bodyPr/>
                    <a:lstStyle/>
                    <a:p>
                      <a:pPr algn="ctr"/>
                      <a:r>
                        <a:rPr lang="zh-TW" altLang="en-US" dirty="0" smtClean="0"/>
                        <a:t>統計年度</a:t>
                      </a:r>
                      <a:endParaRPr lang="zh-TW" altLang="en-US" dirty="0"/>
                    </a:p>
                  </a:txBody>
                  <a:tcPr/>
                </a:tc>
                <a:tc>
                  <a:txBody>
                    <a:bodyPr/>
                    <a:lstStyle/>
                    <a:p>
                      <a:pPr algn="ctr"/>
                      <a:r>
                        <a:rPr lang="en-US" altLang="zh-TW" dirty="0" err="1" smtClean="0"/>
                        <a:t>statistic_yyy</a:t>
                      </a:r>
                      <a:endParaRPr lang="zh-TW" altLang="en-US" dirty="0"/>
                    </a:p>
                  </a:txBody>
                  <a:tcPr/>
                </a:tc>
                <a:tc>
                  <a:txBody>
                    <a:bodyPr/>
                    <a:lstStyle/>
                    <a:p>
                      <a:pPr algn="ctr"/>
                      <a:r>
                        <a:rPr lang="en-US" altLang="zh-TW" dirty="0" err="1" smtClean="0"/>
                        <a:t>int</a:t>
                      </a:r>
                      <a:endParaRPr lang="zh-TW" altLang="en-US" dirty="0"/>
                    </a:p>
                  </a:txBody>
                  <a:tcPr/>
                </a:tc>
                <a:tc>
                  <a:txBody>
                    <a:bodyPr/>
                    <a:lstStyle/>
                    <a:p>
                      <a:r>
                        <a:rPr lang="zh-TW" altLang="en-US" dirty="0" smtClean="0"/>
                        <a:t>記錄每一筆資料的時間，以年度為時間單位</a:t>
                      </a:r>
                      <a:endParaRPr lang="zh-TW" altLang="en-US" dirty="0"/>
                    </a:p>
                  </a:txBody>
                  <a:tcPr/>
                </a:tc>
                <a:extLst>
                  <a:ext uri="{0D108BD9-81ED-4DB2-BD59-A6C34878D82A}">
                    <a16:rowId xmlns="" xmlns:a16="http://schemas.microsoft.com/office/drawing/2014/main" val="2780530654"/>
                  </a:ext>
                </a:extLst>
              </a:tr>
              <a:tr h="370840">
                <a:tc>
                  <a:txBody>
                    <a:bodyPr/>
                    <a:lstStyle/>
                    <a:p>
                      <a:pPr algn="ctr"/>
                      <a:r>
                        <a:rPr lang="zh-TW" altLang="en-US" dirty="0" smtClean="0"/>
                        <a:t>按照別</a:t>
                      </a:r>
                      <a:endParaRPr lang="zh-TW" altLang="en-US" dirty="0"/>
                    </a:p>
                  </a:txBody>
                  <a:tcPr/>
                </a:tc>
                <a:tc>
                  <a:txBody>
                    <a:bodyPr/>
                    <a:lstStyle/>
                    <a:p>
                      <a:pPr algn="ctr"/>
                      <a:r>
                        <a:rPr lang="en-US" altLang="zh-TW" dirty="0" smtClean="0"/>
                        <a:t>according</a:t>
                      </a:r>
                      <a:endParaRPr lang="zh-TW" altLang="en-US" dirty="0"/>
                    </a:p>
                  </a:txBody>
                  <a:tcPr/>
                </a:tc>
                <a:tc>
                  <a:txBody>
                    <a:bodyPr/>
                    <a:lstStyle/>
                    <a:p>
                      <a:pPr algn="ctr"/>
                      <a:r>
                        <a:rPr lang="en-US" altLang="zh-TW" dirty="0" smtClean="0"/>
                        <a:t>char</a:t>
                      </a:r>
                      <a:endParaRPr lang="zh-TW" altLang="en-US" dirty="0"/>
                    </a:p>
                  </a:txBody>
                  <a:tcPr/>
                </a:tc>
                <a:tc>
                  <a:txBody>
                    <a:bodyPr/>
                    <a:lstStyle/>
                    <a:p>
                      <a:r>
                        <a:rPr lang="zh-TW" altLang="en-US" dirty="0" smtClean="0"/>
                        <a:t>資料表記錄資料的前後順序是根據事件發生時間來排列，排列順序是從最早發生一路往下排到最晚發生，而排列的方式是以整個縣市為一塊來進行排列，然後再從一個縣市中把每個市區分成一塊一塊進行排列，而排列順序也是依照事件發生的時間進行排列</a:t>
                      </a:r>
                      <a:endParaRPr lang="zh-TW" altLang="en-US" dirty="0"/>
                    </a:p>
                  </a:txBody>
                  <a:tcPr/>
                </a:tc>
                <a:extLst>
                  <a:ext uri="{0D108BD9-81ED-4DB2-BD59-A6C34878D82A}">
                    <a16:rowId xmlns="" xmlns:a16="http://schemas.microsoft.com/office/drawing/2014/main" val="3421143817"/>
                  </a:ext>
                </a:extLst>
              </a:tr>
              <a:tr h="370840">
                <a:tc>
                  <a:txBody>
                    <a:bodyPr/>
                    <a:lstStyle/>
                    <a:p>
                      <a:pPr algn="ctr"/>
                      <a:r>
                        <a:rPr lang="zh-TW" altLang="en-US" dirty="0" smtClean="0"/>
                        <a:t>區域別</a:t>
                      </a:r>
                      <a:endParaRPr lang="zh-TW" altLang="en-US" dirty="0"/>
                    </a:p>
                  </a:txBody>
                  <a:tcPr/>
                </a:tc>
                <a:tc>
                  <a:txBody>
                    <a:bodyPr/>
                    <a:lstStyle/>
                    <a:p>
                      <a:pPr algn="ctr"/>
                      <a:r>
                        <a:rPr lang="en-US" altLang="zh-TW" dirty="0" err="1" smtClean="0"/>
                        <a:t>site_id</a:t>
                      </a:r>
                      <a:endParaRPr lang="zh-TW" altLang="en-US" dirty="0"/>
                    </a:p>
                  </a:txBody>
                  <a:tcPr/>
                </a:tc>
                <a:tc>
                  <a:txBody>
                    <a:bodyPr/>
                    <a:lstStyle/>
                    <a:p>
                      <a:pPr algn="ctr"/>
                      <a:r>
                        <a:rPr lang="en-US" altLang="zh-TW" dirty="0" smtClean="0"/>
                        <a:t>char</a:t>
                      </a:r>
                      <a:endParaRPr lang="zh-TW" altLang="en-US" dirty="0"/>
                    </a:p>
                  </a:txBody>
                  <a:tcPr/>
                </a:tc>
                <a:tc>
                  <a:txBody>
                    <a:bodyPr/>
                    <a:lstStyle/>
                    <a:p>
                      <a:r>
                        <a:rPr lang="zh-TW" altLang="en-US" dirty="0" smtClean="0"/>
                        <a:t>記錄每一筆資料的縣市和市區</a:t>
                      </a:r>
                      <a:endParaRPr lang="zh-TW" altLang="en-US" dirty="0"/>
                    </a:p>
                  </a:txBody>
                  <a:tcPr/>
                </a:tc>
                <a:extLst>
                  <a:ext uri="{0D108BD9-81ED-4DB2-BD59-A6C34878D82A}">
                    <a16:rowId xmlns="" xmlns:a16="http://schemas.microsoft.com/office/drawing/2014/main" val="2055655540"/>
                  </a:ext>
                </a:extLst>
              </a:tr>
              <a:tr h="370840">
                <a:tc>
                  <a:txBody>
                    <a:bodyPr/>
                    <a:lstStyle/>
                    <a:p>
                      <a:pPr algn="ctr"/>
                      <a:r>
                        <a:rPr lang="zh-TW" altLang="en-US" dirty="0" smtClean="0"/>
                        <a:t>女方年齡</a:t>
                      </a:r>
                      <a:endParaRPr lang="zh-TW" altLang="en-US" dirty="0"/>
                    </a:p>
                  </a:txBody>
                  <a:tcPr/>
                </a:tc>
                <a:tc>
                  <a:txBody>
                    <a:bodyPr/>
                    <a:lstStyle/>
                    <a:p>
                      <a:pPr algn="ctr"/>
                      <a:r>
                        <a:rPr lang="en-US" altLang="zh-TW" dirty="0" err="1" smtClean="0"/>
                        <a:t>female_age</a:t>
                      </a:r>
                      <a:endParaRPr lang="zh-TW" altLang="en-US" dirty="0"/>
                    </a:p>
                  </a:txBody>
                  <a:tcPr/>
                </a:tc>
                <a:tc>
                  <a:txBody>
                    <a:bodyPr/>
                    <a:lstStyle/>
                    <a:p>
                      <a:pPr algn="ctr"/>
                      <a:r>
                        <a:rPr lang="en-US" altLang="zh-TW" dirty="0" smtClean="0"/>
                        <a:t>char</a:t>
                      </a:r>
                      <a:endParaRPr lang="zh-TW" altLang="en-US" dirty="0"/>
                    </a:p>
                  </a:txBody>
                  <a:tcPr/>
                </a:tc>
                <a:tc>
                  <a:txBody>
                    <a:bodyPr/>
                    <a:lstStyle/>
                    <a:p>
                      <a:r>
                        <a:rPr lang="zh-TW" altLang="en-US" dirty="0" smtClean="0"/>
                        <a:t>女生結婚的年齡</a:t>
                      </a:r>
                      <a:endParaRPr lang="zh-TW" altLang="en-US" dirty="0"/>
                    </a:p>
                  </a:txBody>
                  <a:tcPr/>
                </a:tc>
                <a:extLst>
                  <a:ext uri="{0D108BD9-81ED-4DB2-BD59-A6C34878D82A}">
                    <a16:rowId xmlns="" xmlns:a16="http://schemas.microsoft.com/office/drawing/2014/main" val="565271867"/>
                  </a:ext>
                </a:extLst>
              </a:tr>
              <a:tr h="370840">
                <a:tc>
                  <a:txBody>
                    <a:bodyPr/>
                    <a:lstStyle/>
                    <a:p>
                      <a:pPr algn="ctr"/>
                      <a:r>
                        <a:rPr lang="zh-TW" altLang="en-US" dirty="0" smtClean="0"/>
                        <a:t>男方年齡</a:t>
                      </a:r>
                      <a:endParaRPr lang="zh-TW" altLang="en-US" dirty="0"/>
                    </a:p>
                  </a:txBody>
                  <a:tcPr/>
                </a:tc>
                <a:tc>
                  <a:txBody>
                    <a:bodyPr/>
                    <a:lstStyle/>
                    <a:p>
                      <a:pPr algn="ctr"/>
                      <a:r>
                        <a:rPr lang="en-US" altLang="zh-TW" dirty="0" err="1" smtClean="0"/>
                        <a:t>male_age</a:t>
                      </a:r>
                      <a:endParaRPr lang="zh-TW" altLang="en-US" dirty="0"/>
                    </a:p>
                  </a:txBody>
                  <a:tcPr/>
                </a:tc>
                <a:tc>
                  <a:txBody>
                    <a:bodyPr/>
                    <a:lstStyle/>
                    <a:p>
                      <a:pPr algn="ctr"/>
                      <a:r>
                        <a:rPr lang="en-US" altLang="zh-TW" dirty="0" smtClean="0"/>
                        <a:t>char</a:t>
                      </a:r>
                      <a:endParaRPr lang="zh-TW" altLang="en-US" dirty="0"/>
                    </a:p>
                  </a:txBody>
                  <a:tcPr/>
                </a:tc>
                <a:tc>
                  <a:txBody>
                    <a:bodyPr/>
                    <a:lstStyle/>
                    <a:p>
                      <a:r>
                        <a:rPr lang="zh-TW" altLang="en-US" dirty="0" smtClean="0"/>
                        <a:t>男生結婚的年齡</a:t>
                      </a:r>
                      <a:endParaRPr lang="zh-TW" altLang="en-US" dirty="0"/>
                    </a:p>
                  </a:txBody>
                  <a:tcPr/>
                </a:tc>
                <a:extLst>
                  <a:ext uri="{0D108BD9-81ED-4DB2-BD59-A6C34878D82A}">
                    <a16:rowId xmlns="" xmlns:a16="http://schemas.microsoft.com/office/drawing/2014/main" val="2328397918"/>
                  </a:ext>
                </a:extLst>
              </a:tr>
              <a:tr h="370840">
                <a:tc>
                  <a:txBody>
                    <a:bodyPr/>
                    <a:lstStyle/>
                    <a:p>
                      <a:pPr algn="ctr"/>
                      <a:r>
                        <a:rPr lang="zh-TW" altLang="en-US" dirty="0" smtClean="0"/>
                        <a:t>結婚對數</a:t>
                      </a:r>
                      <a:endParaRPr lang="zh-TW" altLang="en-US" dirty="0"/>
                    </a:p>
                  </a:txBody>
                  <a:tcPr/>
                </a:tc>
                <a:tc>
                  <a:txBody>
                    <a:bodyPr/>
                    <a:lstStyle/>
                    <a:p>
                      <a:pPr algn="ctr"/>
                      <a:r>
                        <a:rPr lang="en-US" altLang="zh-TW" dirty="0" err="1" smtClean="0"/>
                        <a:t>marry_pair</a:t>
                      </a:r>
                      <a:endParaRPr lang="zh-TW" altLang="en-US" dirty="0"/>
                    </a:p>
                  </a:txBody>
                  <a:tcPr/>
                </a:tc>
                <a:tc>
                  <a:txBody>
                    <a:bodyPr/>
                    <a:lstStyle/>
                    <a:p>
                      <a:pPr algn="ctr"/>
                      <a:r>
                        <a:rPr lang="en-US" altLang="zh-TW" dirty="0" err="1" smtClean="0"/>
                        <a:t>int</a:t>
                      </a:r>
                      <a:endParaRPr lang="zh-TW" altLang="en-US" dirty="0"/>
                    </a:p>
                  </a:txBody>
                  <a:tcPr/>
                </a:tc>
                <a:tc>
                  <a:txBody>
                    <a:bodyPr/>
                    <a:lstStyle/>
                    <a:p>
                      <a:r>
                        <a:rPr lang="zh-TW" altLang="en-US" dirty="0" smtClean="0"/>
                        <a:t>在此縣市的市區中，女生結婚年齡和男生結婚年齡的總對數</a:t>
                      </a:r>
                      <a:endParaRPr lang="zh-TW" altLang="en-US" dirty="0"/>
                    </a:p>
                  </a:txBody>
                  <a:tcPr/>
                </a:tc>
              </a:tr>
            </a:tbl>
          </a:graphicData>
        </a:graphic>
      </p:graphicFrame>
    </p:spTree>
    <p:extLst>
      <p:ext uri="{BB962C8B-B14F-4D97-AF65-F5344CB8AC3E}">
        <p14:creationId xmlns:p14="http://schemas.microsoft.com/office/powerpoint/2010/main" val="27030681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1020</Words>
  <Application>Microsoft Office PowerPoint</Application>
  <PresentationFormat>寬螢幕</PresentationFormat>
  <Paragraphs>212</Paragraphs>
  <Slides>25</Slides>
  <Notes>10</Notes>
  <HiddenSlides>0</HiddenSlides>
  <MMClips>1</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25</vt:i4>
      </vt:variant>
    </vt:vector>
  </HeadingPairs>
  <TitlesOfParts>
    <vt:vector size="33" baseType="lpstr">
      <vt:lpstr>Microsoft JhengHei UI</vt:lpstr>
      <vt:lpstr>新細明體</vt:lpstr>
      <vt:lpstr>Arial</vt:lpstr>
      <vt:lpstr>Calibri</vt:lpstr>
      <vt:lpstr>Calibri Light</vt:lpstr>
      <vt:lpstr>Segoe UI Light</vt:lpstr>
      <vt:lpstr>Wingdings</vt:lpstr>
      <vt:lpstr>Office 佈景主題</vt:lpstr>
      <vt:lpstr>各個縣市各個市區結婚狀況</vt:lpstr>
      <vt:lpstr>目錄</vt:lpstr>
      <vt:lpstr>目錄</vt:lpstr>
      <vt:lpstr>目的</vt:lpstr>
      <vt:lpstr>分析圖一、分析圖二和分析圖三的說明</vt:lpstr>
      <vt:lpstr>分析圖四、分析圖五和分析圖六的說明</vt:lpstr>
      <vt:lpstr>資料來源</vt:lpstr>
      <vt:lpstr>資料來源</vt:lpstr>
      <vt:lpstr>資料來源 – 原本的資料表</vt:lpstr>
      <vt:lpstr>資料來源 – 我自己額外加的欄位</vt:lpstr>
      <vt:lpstr>正規化</vt:lpstr>
      <vt:lpstr>正規化</vt:lpstr>
      <vt:lpstr>ER-Model</vt:lpstr>
      <vt:lpstr>ER-Model</vt:lpstr>
      <vt:lpstr>資料分析</vt:lpstr>
      <vt:lpstr>把讀取的資料全部輸出</vt:lpstr>
      <vt:lpstr>把讀取的資料全部輸出</vt:lpstr>
      <vt:lpstr>檢查每一筆資料的每一欄位是否為空值</vt:lpstr>
      <vt:lpstr>刪除第一筆資料</vt:lpstr>
      <vt:lpstr>拆解欄位、資料對應(縣市和市區)</vt:lpstr>
      <vt:lpstr>資料對應(女性年齡和男性年齡)、新增欄位(結婚年齡差)</vt:lpstr>
      <vt:lpstr>排除重複值</vt:lpstr>
      <vt:lpstr>把資料建置在資料庫</vt:lpstr>
      <vt:lpstr>把資料建置在資料庫</vt:lpstr>
      <vt:lpstr>好像少講了什麼?</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各個縣市各個市區結婚狀況</dc:title>
  <dc:creator>威成 賴</dc:creator>
  <cp:lastModifiedBy>威成 賴</cp:lastModifiedBy>
  <cp:revision>3</cp:revision>
  <dcterms:created xsi:type="dcterms:W3CDTF">2021-10-11T05:06:23Z</dcterms:created>
  <dcterms:modified xsi:type="dcterms:W3CDTF">2021-10-11T05:12:19Z</dcterms:modified>
</cp:coreProperties>
</file>

<file path=docProps/thumbnail.jpeg>
</file>